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CC"/>
    <a:srgbClr val="0075BD"/>
    <a:srgbClr val="FFA73F"/>
    <a:srgbClr val="D1D6E1"/>
    <a:srgbClr val="EB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5" autoAdjust="0"/>
  </p:normalViewPr>
  <p:slideViewPr>
    <p:cSldViewPr>
      <p:cViewPr varScale="1">
        <p:scale>
          <a:sx n="50" d="100"/>
          <a:sy n="50" d="100"/>
        </p:scale>
        <p:origin x="977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72D3A-2D70-4B09-ABCD-87ECB67BD378}" type="datetimeFigureOut">
              <a:rPr lang="it-IT" smtClean="0"/>
              <a:t>12/10/2024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4297C-E467-4CAA-A04B-0772215018E3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74717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 userDrawn="1"/>
        </p:nvSpPr>
        <p:spPr bwMode="auto">
          <a:xfrm rot="5400000">
            <a:off x="1475657" y="-998984"/>
            <a:ext cx="6192686" cy="914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it-IT" sz="1600" dirty="0"/>
          </a:p>
        </p:txBody>
      </p:sp>
      <p:sp>
        <p:nvSpPr>
          <p:cNvPr id="7" name="Segnaposto contenuto 2"/>
          <p:cNvSpPr>
            <a:spLocks noGrp="1"/>
          </p:cNvSpPr>
          <p:nvPr>
            <p:ph idx="10" hasCustomPrompt="1"/>
          </p:nvPr>
        </p:nvSpPr>
        <p:spPr>
          <a:xfrm>
            <a:off x="179512" y="2780928"/>
            <a:ext cx="8784976" cy="812824"/>
          </a:xfrm>
          <a:prstGeom prst="rect">
            <a:avLst/>
          </a:prstGeom>
        </p:spPr>
        <p:txBody>
          <a:bodyPr anchor="b"/>
          <a:lstStyle>
            <a:lvl1pPr algn="l"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stA="45000" endPos="1000" dist="50800" dir="5400000" sy="-100000" algn="bl" rotWithShape="0"/>
                </a:effectLst>
              </a:defRPr>
            </a:lvl1pPr>
          </a:lstStyle>
          <a:p>
            <a:pPr lvl="0"/>
            <a:r>
              <a:rPr lang="it-IT" dirty="0"/>
              <a:t>Titolo del corso</a:t>
            </a:r>
          </a:p>
        </p:txBody>
      </p:sp>
      <p:sp>
        <p:nvSpPr>
          <p:cNvPr id="10" name="Segnaposto contenuto 2"/>
          <p:cNvSpPr>
            <a:spLocks noGrp="1"/>
          </p:cNvSpPr>
          <p:nvPr>
            <p:ph idx="12" hasCustomPrompt="1"/>
          </p:nvPr>
        </p:nvSpPr>
        <p:spPr>
          <a:xfrm>
            <a:off x="179512" y="836712"/>
            <a:ext cx="8784976" cy="1872208"/>
          </a:xfrm>
          <a:prstGeom prst="rect">
            <a:avLst/>
          </a:prstGeom>
        </p:spPr>
        <p:txBody>
          <a:bodyPr anchor="b"/>
          <a:lstStyle>
            <a:lvl1pPr algn="l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lvl="0"/>
            <a:r>
              <a:rPr lang="it-IT" dirty="0"/>
              <a:t>TITOLO DELLA LEZIONE</a:t>
            </a:r>
          </a:p>
        </p:txBody>
      </p:sp>
      <p:sp>
        <p:nvSpPr>
          <p:cNvPr id="13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179512" y="3645024"/>
            <a:ext cx="8784975" cy="792088"/>
          </a:xfrm>
          <a:prstGeom prst="rect">
            <a:avLst/>
          </a:prstGeom>
        </p:spPr>
        <p:txBody>
          <a:bodyPr anchor="b"/>
          <a:lstStyle>
            <a:lvl1pPr algn="l">
              <a:defRPr sz="1800" b="0" i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it-IT" dirty="0"/>
              <a:t>Nome del docente</a:t>
            </a:r>
          </a:p>
        </p:txBody>
      </p:sp>
      <p:pic>
        <p:nvPicPr>
          <p:cNvPr id="4" name="Immagine 3" descr="Immagine che contiene testo, orologio&#10;&#10;Descrizione generata automaticamente">
            <a:extLst>
              <a:ext uri="{FF2B5EF4-FFF2-40B4-BE49-F238E27FC236}">
                <a16:creationId xmlns:a16="http://schemas.microsoft.com/office/drawing/2014/main" id="{F0DD6659-F391-4C43-A399-1E2E0C7401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15" y="4979939"/>
            <a:ext cx="4283968" cy="537293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8BE69FA2-8EFB-4FAE-BEEE-FFE50C207B6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71539"/>
            <a:ext cx="9163050" cy="49149"/>
          </a:xfrm>
          <a:prstGeom prst="rect">
            <a:avLst/>
          </a:prstGeom>
          <a:solidFill>
            <a:srgbClr val="007DCC"/>
          </a:solidFill>
          <a:ln>
            <a:noFill/>
          </a:ln>
          <a:effectLst/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8E920751-2091-4270-A903-62A1D8EC08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78178"/>
            <a:ext cx="9144000" cy="396044"/>
          </a:xfrm>
          <a:prstGeom prst="rect">
            <a:avLst/>
          </a:prstGeom>
          <a:solidFill>
            <a:srgbClr val="007DCC"/>
          </a:solidFill>
          <a:ln>
            <a:noFill/>
          </a:ln>
          <a:effectLst/>
        </p:spPr>
        <p:txBody>
          <a:bodyPr wrap="none" anchor="ctr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647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338" y="0"/>
            <a:ext cx="9091166" cy="6926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it-IT" sz="2800" b="1" baseline="0" dirty="0" smtClean="0">
                <a:solidFill>
                  <a:srgbClr val="007DCC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dirty="0"/>
              <a:t>Titolo della slide…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8566" y="764704"/>
            <a:ext cx="9099937" cy="5613126"/>
          </a:xfrm>
          <a:prstGeom prst="rect">
            <a:avLst/>
          </a:prstGeom>
          <a:noFill/>
        </p:spPr>
        <p:txBody>
          <a:bodyPr/>
          <a:lstStyle>
            <a:lvl1pPr algn="l">
              <a:defRPr sz="2400" b="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it-IT" dirty="0"/>
              <a:t>Testo della slide…</a:t>
            </a:r>
          </a:p>
        </p:txBody>
      </p:sp>
      <p:sp>
        <p:nvSpPr>
          <p:cNvPr id="6" name="Segnaposto numero diapositiva 4">
            <a:extLst>
              <a:ext uri="{FF2B5EF4-FFF2-40B4-BE49-F238E27FC236}">
                <a16:creationId xmlns:a16="http://schemas.microsoft.com/office/drawing/2014/main" id="{8D49B935-F523-403E-861C-20388801B557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4266220" y="6547245"/>
            <a:ext cx="611560" cy="29153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DF883F-0EF7-44F2-87A7-0F3B82E59020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322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478178"/>
            <a:ext cx="9144000" cy="396044"/>
          </a:xfrm>
          <a:prstGeom prst="rect">
            <a:avLst/>
          </a:prstGeom>
          <a:solidFill>
            <a:srgbClr val="007DCC"/>
          </a:solidFill>
          <a:ln>
            <a:noFill/>
          </a:ln>
          <a:effectLst/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3217205" y="6417332"/>
            <a:ext cx="2709590" cy="396044"/>
          </a:xfrm>
          <a:prstGeom prst="rect">
            <a:avLst/>
          </a:prstGeom>
        </p:spPr>
        <p:txBody>
          <a:bodyPr/>
          <a:lstStyle>
            <a:lvl1pPr marL="342900" indent="-342900" algn="r" defTabSz="449263" rtl="0" fontAlgn="base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defRPr sz="20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+mn-lt"/>
                <a:cs typeface="+mn-cs"/>
              </a:defRPr>
            </a:lvl2pPr>
            <a:lvl3pPr marL="1143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3pPr>
            <a:lvl4pPr marL="1600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4pPr>
            <a:lvl5pPr marL="20574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algn="l" hangingPunct="1"/>
            <a:endParaRPr lang="it-IT" sz="1400" kern="0" dirty="0">
              <a:solidFill>
                <a:schemeClr val="bg1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95BD477-AF9F-41B8-B9CC-595F3B9E15BB}"/>
              </a:ext>
            </a:extLst>
          </p:cNvPr>
          <p:cNvSpPr txBox="1"/>
          <p:nvPr userDrawn="1"/>
        </p:nvSpPr>
        <p:spPr>
          <a:xfrm>
            <a:off x="6444208" y="6525344"/>
            <a:ext cx="2627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  <a:latin typeface="Raleway" panose="020B0503030101060003" pitchFamily="34" charset="0"/>
              </a:rPr>
              <a:t>L’</a:t>
            </a:r>
            <a:r>
              <a:rPr lang="it-IT" sz="1400" b="1" dirty="0">
                <a:solidFill>
                  <a:srgbClr val="FF0000"/>
                </a:solidFill>
                <a:latin typeface="Raleway" panose="020B0503030101060003" pitchFamily="34" charset="0"/>
              </a:rPr>
              <a:t>I</a:t>
            </a:r>
            <a:r>
              <a:rPr lang="it-IT" sz="1400" b="1" dirty="0">
                <a:solidFill>
                  <a:schemeClr val="bg1"/>
                </a:solidFill>
                <a:latin typeface="Raleway" panose="020B0503030101060003" pitchFamily="34" charset="0"/>
              </a:rPr>
              <a:t>NTERNAZIONALE</a:t>
            </a:r>
          </a:p>
        </p:txBody>
      </p:sp>
      <p:sp>
        <p:nvSpPr>
          <p:cNvPr id="10" name="Segnaposto numero diapositiva 4">
            <a:extLst>
              <a:ext uri="{FF2B5EF4-FFF2-40B4-BE49-F238E27FC236}">
                <a16:creationId xmlns:a16="http://schemas.microsoft.com/office/drawing/2014/main" id="{0D1B4415-2D7F-423F-B7CE-8D663AEFA5A9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4266220" y="6547245"/>
            <a:ext cx="611560" cy="29153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DDF883F-0EF7-44F2-87A7-0F3B82E59020}" type="slidenum">
              <a:rPr lang="it-IT" smtClean="0"/>
              <a:pPr/>
              <a:t>‹#›</a:t>
            </a:fld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9AF0F4C-E827-4A9A-9BF7-B05885DE357D}"/>
              </a:ext>
            </a:extLst>
          </p:cNvPr>
          <p:cNvSpPr txBox="1"/>
          <p:nvPr userDrawn="1"/>
        </p:nvSpPr>
        <p:spPr>
          <a:xfrm>
            <a:off x="72008" y="6525344"/>
            <a:ext cx="2627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400" b="1" dirty="0">
                <a:solidFill>
                  <a:schemeClr val="bg1"/>
                </a:solidFill>
                <a:latin typeface="Raleway" panose="020B0503030101060003" pitchFamily="34" charset="0"/>
              </a:rPr>
              <a:t>UN</a:t>
            </a:r>
            <a:r>
              <a:rPr lang="it-IT" sz="1400" b="1" dirty="0">
                <a:solidFill>
                  <a:srgbClr val="FF0000"/>
                </a:solidFill>
                <a:latin typeface="Raleway" panose="020B0503030101060003" pitchFamily="34" charset="0"/>
              </a:rPr>
              <a:t>I</a:t>
            </a:r>
            <a:r>
              <a:rPr lang="it-IT" sz="1400" b="1" dirty="0">
                <a:solidFill>
                  <a:schemeClr val="bg1"/>
                </a:solidFill>
                <a:latin typeface="Raleway" panose="020B0503030101060003" pitchFamily="34" charset="0"/>
              </a:rPr>
              <a:t>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DSn1HWY8J8&amp;t=1117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Boin-IVEUE?feature=shared" TargetMode="External"/><Relationship Id="rId2" Type="http://schemas.openxmlformats.org/officeDocument/2006/relationships/hyperlink" Target="https://www.youtube.com/watch?v=OtQiov1rc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4%D0%B0%D0%B9%D0%BB:Ru-Russian_language_(intro).og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it-IT" dirty="0"/>
              <a:t>Lingua e linguistica russa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ru-RU" dirty="0"/>
              <a:t>Русский язык: общие сведения.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it-IT" dirty="0"/>
              <a:t>Elena Nediakina</a:t>
            </a:r>
          </a:p>
        </p:txBody>
      </p:sp>
    </p:spTree>
    <p:extLst>
      <p:ext uri="{BB962C8B-B14F-4D97-AF65-F5344CB8AC3E}">
        <p14:creationId xmlns:p14="http://schemas.microsoft.com/office/powerpoint/2010/main" val="680989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1362C-399C-CB53-C2E3-BC4DBB287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Аудио тест (продолжение 7 - 9)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2DBE74-EC3F-1946-39D0-C8D195D9E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/>
              <a:t>7. По морфологическому строю русский язык преимущественно … .</a:t>
            </a:r>
          </a:p>
          <a:p>
            <a:r>
              <a:rPr lang="ru-RU" sz="1600" dirty="0"/>
              <a:t>(А) флективный, синтетический</a:t>
            </a:r>
          </a:p>
          <a:p>
            <a:r>
              <a:rPr lang="ru-RU" sz="1600" dirty="0"/>
              <a:t>(Б) фиктивный, аналитический</a:t>
            </a:r>
          </a:p>
          <a:p>
            <a:r>
              <a:rPr lang="ru-RU" sz="1600" dirty="0"/>
              <a:t>(В) аффективный, семантический</a:t>
            </a:r>
          </a:p>
          <a:p>
            <a:endParaRPr lang="ru-RU" sz="1600" dirty="0"/>
          </a:p>
          <a:p>
            <a:r>
              <a:rPr lang="ru-RU" sz="1600" dirty="0"/>
              <a:t>8. Синтаксис русского языка … относительно свободным порядком слов.</a:t>
            </a:r>
          </a:p>
          <a:p>
            <a:r>
              <a:rPr lang="ru-RU" sz="1600" dirty="0"/>
              <a:t>(А) является</a:t>
            </a:r>
          </a:p>
          <a:p>
            <a:r>
              <a:rPr lang="ru-RU" sz="1600" dirty="0"/>
              <a:t>(Б) характеризуется</a:t>
            </a:r>
          </a:p>
          <a:p>
            <a:r>
              <a:rPr lang="ru-RU" sz="1600" dirty="0"/>
              <a:t>(В) относится</a:t>
            </a:r>
          </a:p>
          <a:p>
            <a:endParaRPr lang="ru-RU" sz="1600" dirty="0"/>
          </a:p>
          <a:p>
            <a:r>
              <a:rPr lang="ru-RU" sz="1600" dirty="0"/>
              <a:t>9. К ранним заимствованиям … славянизмы, грецизмы и тюркизмы.</a:t>
            </a:r>
          </a:p>
          <a:p>
            <a:r>
              <a:rPr lang="ru-RU" sz="1600" dirty="0"/>
              <a:t>(А) относятся</a:t>
            </a:r>
          </a:p>
          <a:p>
            <a:r>
              <a:rPr lang="ru-RU" sz="1600" dirty="0"/>
              <a:t>(Б) являются</a:t>
            </a:r>
          </a:p>
          <a:p>
            <a:r>
              <a:rPr lang="ru-RU" sz="1600" dirty="0"/>
              <a:t>(В) относят</a:t>
            </a:r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038064-EFFE-D284-3F54-4FCE95168347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4DDF883F-0EF7-44F2-87A7-0F3B82E59020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081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638D5-B955-CC02-8730-19A8F10E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Аудио тест (продолжение 10 - 12)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2D0E03-CD19-6705-6A93-BAC3A5D6D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/>
              <a:t>10. Основой современного русского языка стали …</a:t>
            </a:r>
          </a:p>
          <a:p>
            <a:r>
              <a:rPr lang="ru-RU" sz="1600" dirty="0"/>
              <a:t>(А) два наречия</a:t>
            </a:r>
          </a:p>
          <a:p>
            <a:r>
              <a:rPr lang="ru-RU" sz="1600" dirty="0"/>
              <a:t>(Б) северное и южное наречия</a:t>
            </a:r>
          </a:p>
          <a:p>
            <a:r>
              <a:rPr lang="ru-RU" sz="1600" dirty="0"/>
              <a:t>(В) переходные среднерусские говоры</a:t>
            </a:r>
          </a:p>
          <a:p>
            <a:endParaRPr lang="ru-RU" sz="1600" dirty="0"/>
          </a:p>
          <a:p>
            <a:r>
              <a:rPr lang="ru-RU" sz="1600" dirty="0"/>
              <a:t>11. Общий для русского, белорусского и украинского языков древнерусский период был …</a:t>
            </a:r>
          </a:p>
          <a:p>
            <a:r>
              <a:rPr lang="ru-RU" sz="1600" dirty="0"/>
              <a:t>(А) с </a:t>
            </a:r>
            <a:r>
              <a:rPr lang="it-IT" sz="1600" dirty="0"/>
              <a:t>XIV</a:t>
            </a:r>
            <a:r>
              <a:rPr lang="ru-RU" sz="1600" dirty="0"/>
              <a:t> по</a:t>
            </a:r>
            <a:r>
              <a:rPr lang="it-IT" sz="1600" dirty="0"/>
              <a:t> XVII</a:t>
            </a:r>
            <a:r>
              <a:rPr lang="ru-RU" sz="1600" dirty="0"/>
              <a:t> века</a:t>
            </a:r>
            <a:endParaRPr lang="it-IT" sz="1600" dirty="0"/>
          </a:p>
          <a:p>
            <a:r>
              <a:rPr lang="ru-RU" sz="1600" dirty="0"/>
              <a:t>(Б) с </a:t>
            </a:r>
            <a:r>
              <a:rPr lang="it-IT" sz="1600" dirty="0"/>
              <a:t>VI </a:t>
            </a:r>
            <a:r>
              <a:rPr lang="ru-RU" sz="1600" dirty="0"/>
              <a:t>по </a:t>
            </a:r>
            <a:r>
              <a:rPr lang="it-IT" sz="1600" dirty="0"/>
              <a:t>XIV</a:t>
            </a:r>
            <a:r>
              <a:rPr lang="ru-RU" sz="1600" dirty="0"/>
              <a:t> века</a:t>
            </a:r>
            <a:endParaRPr lang="it-IT" sz="1600" dirty="0"/>
          </a:p>
          <a:p>
            <a:r>
              <a:rPr lang="ru-RU" sz="1600" dirty="0"/>
              <a:t>(В) с середины </a:t>
            </a:r>
            <a:r>
              <a:rPr lang="it-IT" sz="1600" dirty="0"/>
              <a:t>XVII</a:t>
            </a:r>
            <a:r>
              <a:rPr lang="ru-RU" sz="1600" dirty="0"/>
              <a:t> века</a:t>
            </a:r>
          </a:p>
          <a:p>
            <a:endParaRPr lang="ru-RU" sz="1600" dirty="0"/>
          </a:p>
          <a:p>
            <a:r>
              <a:rPr lang="ru-RU" sz="1600" dirty="0"/>
              <a:t>12. Комплекс наук о русском языке … лингвистической русистикой.</a:t>
            </a:r>
          </a:p>
          <a:p>
            <a:r>
              <a:rPr lang="ru-RU" sz="1600" dirty="0"/>
              <a:t>(А) называется</a:t>
            </a:r>
          </a:p>
          <a:p>
            <a:r>
              <a:rPr lang="ru-RU" sz="1600" dirty="0"/>
              <a:t>(Б) называет</a:t>
            </a:r>
          </a:p>
          <a:p>
            <a:r>
              <a:rPr lang="ru-RU" sz="1600" dirty="0"/>
              <a:t>(В) называют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95E22C-182B-5FF6-BF94-D23B6CE0531F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4DDF883F-0EF7-44F2-87A7-0F3B82E59020}" type="slidenum">
              <a:rPr lang="it-IT" smtClean="0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1458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0F723-F353-FC88-030E-BAB968100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Аудио тест. Ключи.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7644E1-5D35-AD06-9FB4-A19995F2A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ru-RU" sz="1600" dirty="0"/>
              <a:t>А</a:t>
            </a:r>
          </a:p>
          <a:p>
            <a:pPr>
              <a:buAutoNum type="arabicPeriod"/>
            </a:pPr>
            <a:r>
              <a:rPr lang="ru-RU" sz="1600" dirty="0"/>
              <a:t>Б</a:t>
            </a:r>
          </a:p>
          <a:p>
            <a:pPr>
              <a:buAutoNum type="arabicPeriod"/>
            </a:pPr>
            <a:r>
              <a:rPr lang="ru-RU" sz="1600" dirty="0"/>
              <a:t>В</a:t>
            </a:r>
          </a:p>
          <a:p>
            <a:pPr>
              <a:buAutoNum type="arabicPeriod"/>
            </a:pPr>
            <a:r>
              <a:rPr lang="ru-RU" sz="1600" dirty="0"/>
              <a:t>А</a:t>
            </a:r>
          </a:p>
          <a:p>
            <a:pPr>
              <a:buAutoNum type="arabicPeriod"/>
            </a:pPr>
            <a:r>
              <a:rPr lang="ru-RU" sz="1600" dirty="0"/>
              <a:t>Б</a:t>
            </a:r>
          </a:p>
          <a:p>
            <a:pPr>
              <a:buAutoNum type="arabicPeriod"/>
            </a:pPr>
            <a:r>
              <a:rPr lang="ru-RU" sz="1600" dirty="0"/>
              <a:t>В</a:t>
            </a:r>
          </a:p>
          <a:p>
            <a:pPr>
              <a:buAutoNum type="arabicPeriod"/>
            </a:pPr>
            <a:r>
              <a:rPr lang="ru-RU" sz="1600" dirty="0"/>
              <a:t>А</a:t>
            </a:r>
          </a:p>
          <a:p>
            <a:pPr>
              <a:buAutoNum type="arabicPeriod"/>
            </a:pPr>
            <a:r>
              <a:rPr lang="ru-RU" sz="1600" dirty="0"/>
              <a:t>Б</a:t>
            </a:r>
          </a:p>
          <a:p>
            <a:pPr>
              <a:buAutoNum type="arabicPeriod"/>
            </a:pPr>
            <a:r>
              <a:rPr lang="ru-RU" sz="1600" dirty="0"/>
              <a:t>А</a:t>
            </a:r>
          </a:p>
          <a:p>
            <a:pPr>
              <a:buAutoNum type="arabicPeriod"/>
            </a:pPr>
            <a:r>
              <a:rPr lang="ru-RU" sz="1600" dirty="0"/>
              <a:t>В</a:t>
            </a:r>
          </a:p>
          <a:p>
            <a:pPr>
              <a:buAutoNum type="arabicPeriod"/>
            </a:pPr>
            <a:r>
              <a:rPr lang="ru-RU" sz="1600" dirty="0"/>
              <a:t>Б</a:t>
            </a:r>
          </a:p>
          <a:p>
            <a:pPr>
              <a:buAutoNum type="arabicPeriod"/>
            </a:pPr>
            <a:r>
              <a:rPr lang="ru-RU" sz="1600" dirty="0"/>
              <a:t>А</a:t>
            </a:r>
          </a:p>
          <a:p>
            <a:pPr>
              <a:buAutoNum type="arabicPeriod"/>
            </a:pPr>
            <a:endParaRPr lang="ru-RU" sz="1600" dirty="0"/>
          </a:p>
          <a:p>
            <a:pPr>
              <a:buAutoNum type="arabicPeriod"/>
            </a:pPr>
            <a:endParaRPr lang="ru-RU" sz="1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1D8870-CEDB-A93D-2611-91D3B4654D7D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4DDF883F-0EF7-44F2-87A7-0F3B82E59020}" type="slidenum">
              <a:rPr lang="it-IT" smtClean="0"/>
              <a:pPr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2704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A9CAC-0DFB-D043-89D3-BB6327A70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Текст «Русский язык» (Википедия)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235940-F497-418B-E496-67034720A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600" dirty="0"/>
              <a:t>Русский язык – это один из восточнославянских языков, национальный язык русского народа. Является одним из наиболее распространённых языков мира - шестым среди всех языков мира по общей численности говорящих и восьмым по численности владеющих им как родным. Русский является также самым распространённым славянским языком и самым распространённым языком в Европе - географически и по числу носителей языка как родного.</a:t>
            </a:r>
          </a:p>
          <a:p>
            <a:pPr algn="just"/>
            <a:r>
              <a:rPr lang="ru-RU" sz="1600" dirty="0"/>
              <a:t>Русский язык – это государственный язык Российской Федерации, один из двух государственных языков Белоруссии, один из официальных языков Казахстана, Киргизии и некоторых других стран, основной язык международного общения в Центральной Евразии, в Восточной Европе, в странах бывшего Советского Союза, один из шести рабочих языков ООН, ЮНЕСКО и других международных организаций.</a:t>
            </a:r>
          </a:p>
          <a:p>
            <a:pPr algn="just"/>
            <a:r>
              <a:rPr lang="ru-RU" sz="1600" dirty="0"/>
              <a:t>По данным на 2010 год число владеющих русским языком в России составляет 137 с половиной миллионов человек. По данным на 2014 год всего в мире на русском говорят около 260 миллионов человек.</a:t>
            </a:r>
          </a:p>
          <a:p>
            <a:pPr algn="just"/>
            <a:r>
              <a:rPr lang="ru-RU" sz="1600" dirty="0"/>
              <a:t>Фонологический строй русского языка характеризуется исторически усложнившейся системой консонантизма, включающей 37 согласных фонем, и существенно менее сложной системой вокализма, в которую входят всего 5 или 6 гласных фонем. При этом как в системе гласных, так и в системе согласных отмечается большое разнообразие позиционных видоизменений. В частности, гласные в безударной позиции ослабляются и в ряде случаев не различаются. Ударение в русском языке - динамическое, разноместное и подвижное. </a:t>
            </a:r>
          </a:p>
          <a:p>
            <a:pPr algn="just"/>
            <a:r>
              <a:rPr lang="ru-RU" sz="1600" dirty="0"/>
              <a:t>По морфологическому строю русский язык преимущественно флективный, синтетический. Грамматическое значение лексем передаётся, как правило, с помощью флексий.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6D0C66-9395-DD76-8526-A056C77DB2CA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4DDF883F-0EF7-44F2-87A7-0F3B82E59020}" type="slidenum">
              <a:rPr lang="it-IT" smtClean="0"/>
              <a:pPr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0858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A68FC-5CF1-2DEC-123A-2CFE32953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Текст «Русский язык» (Википедия). Продолжение.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073C11-2696-A572-2E49-3C7B80D9E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600" dirty="0"/>
              <a:t>Каждая флексия обычно выражает одновременно несколько значений. Наряду с синтетическими формами, в русском языке наблюдается также развитие элементов аналитизма.</a:t>
            </a:r>
          </a:p>
          <a:p>
            <a:pPr algn="just"/>
            <a:r>
              <a:rPr lang="ru-RU" sz="1600" dirty="0"/>
              <a:t>Синтаксис русского языка характеризуется относительно свободным порядком слов, противопоставлением однокомпонентных и двухкомпонентных структур простых предложений, наличием трёх видов сложных предложений, активной ролью интонационных средств. </a:t>
            </a:r>
          </a:p>
          <a:p>
            <a:pPr algn="just"/>
            <a:r>
              <a:rPr lang="ru-RU" sz="1600" dirty="0"/>
              <a:t>Лексический состав русского языка в своей основе - исконно русский. Средства пополнения словарного фонда - образование слов по собственным моделям и заимствования. </a:t>
            </a:r>
          </a:p>
          <a:p>
            <a:pPr algn="just"/>
            <a:r>
              <a:rPr lang="ru-RU" sz="1600" dirty="0"/>
              <a:t>К ранним заимствованиям относятся славянизмы, грецизмы и тюркизмы. C XVIII века преобладают голландские, немецкие и французские заимствования, с XX века — англицизмы. </a:t>
            </a:r>
          </a:p>
          <a:p>
            <a:pPr algn="just"/>
            <a:r>
              <a:rPr lang="ru-RU" sz="1600" dirty="0"/>
              <a:t>Диалекты русского языка группируются в два наречия: северное и южное. Между наречиями локализуются переходные среднерусские говоры, ставшие основой современного литературного языка. </a:t>
            </a:r>
          </a:p>
          <a:p>
            <a:pPr algn="just"/>
            <a:r>
              <a:rPr lang="ru-RU" sz="1600" dirty="0"/>
              <a:t>В истории русского языка выделяют три основных периода: древнерусский, общий для русского, белорусского и украинского языков с VI по XIV века, старорусский или великорусский с XIV по XVII века и период национального русского языка с середины XVII века.</a:t>
            </a:r>
          </a:p>
          <a:p>
            <a:pPr algn="just"/>
            <a:r>
              <a:rPr lang="ru-RU" sz="1600" dirty="0"/>
              <a:t>В основе письменности лежит кириллица, а именно русский алфавит. Комплекс наук о русском языке называется лингвистической русистикой.</a:t>
            </a:r>
          </a:p>
          <a:p>
            <a:r>
              <a:rPr lang="ru-RU" sz="1200" dirty="0">
                <a:hlinkClick r:id="rId2"/>
              </a:rPr>
              <a:t>Русский язык за 18 минут (youtube.com)</a:t>
            </a:r>
            <a:endParaRPr lang="ru-RU" sz="1200" dirty="0"/>
          </a:p>
          <a:p>
            <a:endParaRPr lang="ru-RU" sz="1600" dirty="0"/>
          </a:p>
          <a:p>
            <a:endParaRPr lang="ru-RU" sz="1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908B39-4671-6855-404C-8716DF17356B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4DDF883F-0EF7-44F2-87A7-0F3B82E59020}" type="slidenum">
              <a:rPr lang="it-IT" smtClean="0"/>
              <a:pPr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202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C48CFB-5CB7-4105-86D2-DDE7AA575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Что вы знаете о русском языке?</a:t>
            </a:r>
            <a:endParaRPr lang="it-IT" sz="2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811056-E342-44E7-909C-DF21C2DC6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sz="2000" dirty="0"/>
              <a:t>В какую языковую семью входит русский язык?</a:t>
            </a:r>
          </a:p>
          <a:p>
            <a:pPr marL="457200" indent="-457200">
              <a:buAutoNum type="arabicPeriod"/>
            </a:pPr>
            <a:r>
              <a:rPr lang="ru-RU" sz="2000" dirty="0"/>
              <a:t>К какой ветви (группе) индоевропейской языковой семьи относится русский язык?</a:t>
            </a:r>
          </a:p>
          <a:p>
            <a:pPr marL="457200" indent="-457200">
              <a:buAutoNum type="arabicPeriod"/>
            </a:pPr>
            <a:r>
              <a:rPr lang="ru-RU" sz="2000" dirty="0"/>
              <a:t>К какой подгруппе славянских языков принадлежит русский язык?</a:t>
            </a:r>
          </a:p>
          <a:p>
            <a:pPr marL="457200" indent="-457200">
              <a:buAutoNum type="arabicPeriod"/>
            </a:pPr>
            <a:r>
              <a:rPr lang="ru-RU" sz="2000" dirty="0"/>
              <a:t>В каких странах русский язык является государственным языком?</a:t>
            </a:r>
          </a:p>
          <a:p>
            <a:pPr marL="457200" indent="-457200">
              <a:buAutoNum type="arabicPeriod"/>
            </a:pPr>
            <a:r>
              <a:rPr lang="ru-RU" sz="2000" dirty="0"/>
              <a:t>В каких странах русский язык является официальным языком?</a:t>
            </a:r>
          </a:p>
          <a:p>
            <a:pPr marL="457200" indent="-457200">
              <a:buAutoNum type="arabicPeriod"/>
            </a:pPr>
            <a:r>
              <a:rPr lang="ru-RU" sz="2000" dirty="0"/>
              <a:t>В каких странах русский язык выступает в качестве основного языка международного общения?</a:t>
            </a:r>
          </a:p>
          <a:p>
            <a:pPr marL="457200" indent="-457200">
              <a:buAutoNum type="arabicPeriod"/>
            </a:pPr>
            <a:r>
              <a:rPr lang="ru-RU" sz="2000" dirty="0"/>
              <a:t>В каких международных организациях русский язык используется в качестве рабочего языка?</a:t>
            </a:r>
          </a:p>
          <a:p>
            <a:pPr marL="457200" indent="-457200">
              <a:buAutoNum type="arabicPeriod"/>
            </a:pPr>
            <a:r>
              <a:rPr lang="ru-RU" sz="2000" dirty="0"/>
              <a:t>Сколько человек говорят на русском языке в России? А в мире?</a:t>
            </a:r>
          </a:p>
          <a:p>
            <a:endParaRPr lang="it-IT" sz="20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80AF588-ABC2-443E-BFE2-3609BFB788B6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4DDF883F-0EF7-44F2-87A7-0F3B82E59020}" type="slidenum">
              <a:rPr lang="it-IT" smtClean="0"/>
              <a:pPr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243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5C7F8-AC29-86F1-A36F-F1019519D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Дополнительная информация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CCF9F2-086F-31EB-ACF7-84BBF799B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548680"/>
            <a:ext cx="9073007" cy="5829150"/>
          </a:xfrm>
        </p:spPr>
        <p:txBody>
          <a:bodyPr/>
          <a:lstStyle/>
          <a:p>
            <a:pPr algn="ctr"/>
            <a:r>
              <a:rPr lang="ru-RU" sz="2000" b="1" dirty="0"/>
              <a:t>Языковая семья </a:t>
            </a:r>
          </a:p>
          <a:p>
            <a:pPr algn="just"/>
            <a:r>
              <a:rPr lang="ru-RU" sz="1800" dirty="0"/>
              <a:t>По состоянию на 2024 год лингвистам известен 7151 живой человеческий язык. Эти языки относятся к 142 различным языковым семьям. </a:t>
            </a:r>
          </a:p>
          <a:p>
            <a:pPr algn="just"/>
            <a:r>
              <a:rPr lang="ru-RU" sz="1800" dirty="0"/>
              <a:t>Самая многочисленная языковая семья – индоевропейская. На её языках говорит  большая часть населения Европы, Индии, Северной и Южной Америки, Австралии.</a:t>
            </a:r>
          </a:p>
          <a:p>
            <a:pPr algn="just"/>
            <a:endParaRPr lang="ru-RU" sz="1800" dirty="0"/>
          </a:p>
          <a:p>
            <a:pPr algn="just"/>
            <a:endParaRPr lang="ru-RU" sz="1800" dirty="0"/>
          </a:p>
          <a:p>
            <a:pPr algn="just"/>
            <a:endParaRPr lang="ru-RU" sz="1800" dirty="0"/>
          </a:p>
          <a:p>
            <a:pPr algn="just"/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612860-D8E0-D92B-5A3A-E099088F5ACC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4DDF883F-0EF7-44F2-87A7-0F3B82E59020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BD772E-EB34-0C45-359F-EAF44BA83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492896"/>
            <a:ext cx="6048672" cy="35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97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18DD6-60B6-D758-C6BC-5B640B5AA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Славянская ветвь языков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47E3D5-46C4-7871-1BF7-2450B4F2A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Славянские языки принято делить на 3 группы: </a:t>
            </a:r>
          </a:p>
          <a:p>
            <a:pPr>
              <a:buFontTx/>
              <a:buChar char="-"/>
            </a:pPr>
            <a:r>
              <a:rPr lang="ru-RU" dirty="0"/>
              <a:t>восточнославянскую (русский, украинский, белорусский языки),</a:t>
            </a:r>
          </a:p>
          <a:p>
            <a:pPr>
              <a:buFontTx/>
              <a:buChar char="-"/>
            </a:pPr>
            <a:r>
              <a:rPr lang="ru-RU" dirty="0"/>
              <a:t>южнославянскую (болгарский, македонский, сербо-хорватский, словенский языки),</a:t>
            </a:r>
          </a:p>
          <a:p>
            <a:pPr>
              <a:buFontTx/>
              <a:buChar char="-"/>
            </a:pPr>
            <a:r>
              <a:rPr lang="ru-RU" dirty="0"/>
              <a:t>западнославянскую (чешский, словацкий, польский с кашубским диалектом, верхне- и нижнелужицкий языки).</a:t>
            </a:r>
          </a:p>
          <a:p>
            <a:pPr marL="0" indent="0"/>
            <a:endParaRPr lang="ru-RU" dirty="0"/>
          </a:p>
          <a:p>
            <a:pPr marL="0" indent="0"/>
            <a:r>
              <a:rPr lang="ru-RU" dirty="0"/>
              <a:t>Как говорят на белорусском языке:</a:t>
            </a:r>
          </a:p>
          <a:p>
            <a:pPr marL="0" indent="0"/>
            <a:r>
              <a:rPr lang="it-IT" dirty="0">
                <a:hlinkClick r:id="rId2"/>
              </a:rPr>
              <a:t>https://www.youtube.com/watch?v=OtQiov1rcpg</a:t>
            </a:r>
            <a:endParaRPr lang="ru-RU" dirty="0"/>
          </a:p>
          <a:p>
            <a:pPr marL="0" indent="0"/>
            <a:r>
              <a:rPr lang="it-IT" dirty="0">
                <a:hlinkClick r:id="rId3"/>
              </a:rPr>
              <a:t>https://youtu.be/uBoin-IVEUE?feature=shared</a:t>
            </a:r>
            <a:endParaRPr lang="ru-RU" dirty="0"/>
          </a:p>
          <a:p>
            <a:pPr marL="0" indent="0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EA50FC-CB2B-4475-A26C-10E91E3871D4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4DDF883F-0EF7-44F2-87A7-0F3B82E59020}" type="slidenum">
              <a:rPr lang="it-IT" smtClean="0"/>
              <a:pPr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9969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5DA98-94F4-F6EA-BEE0-12B70C25F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8" y="0"/>
            <a:ext cx="9091166" cy="692696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Славянские языки. По изданию Института языкознания РАН «Языки мира», том «Славянские языки», М., 2005</a:t>
            </a: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9CB0D3F4-D61C-850D-8E71-69ADDCE4B2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3658" y="765175"/>
            <a:ext cx="3969696" cy="5613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103C53-377E-C7C2-1872-B195953E81D1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4266220" y="6547245"/>
            <a:ext cx="611560" cy="29153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DF883F-0EF7-44F2-87A7-0F3B82E59020}" type="slidenum">
              <a:rPr lang="it-IT" smtClean="0"/>
              <a:pPr>
                <a:spcAft>
                  <a:spcPts val="600"/>
                </a:spcAft>
              </a:pPr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6486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61231-B197-DDB6-B5D7-31E79BE65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такое суржик и трасянка?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22BA30-B2B7-F93C-F347-A0B082865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800" dirty="0"/>
              <a:t>Особые формы смешанной устной речи представляют собой «суржик» на Украине и «трасянка» в Белоруссии. Данные формы появились в результате смешения русской лексики с украинской или белорусской фонетикой и грамматикой.</a:t>
            </a:r>
          </a:p>
          <a:p>
            <a:pPr algn="just"/>
            <a:r>
              <a:rPr lang="ru-RU" sz="1800" dirty="0"/>
              <a:t>Су́ржик (от укр. слова «суржик» — «хлеб из смешанной муки разных видов зерна, например, пшеницы и ржи») — это некодифицированный разговорно-бытовой стиль языка, который возник вследствие украинско-русского двуязычия. Используется в восточных, юго-восточных и центральных областях Украины, в основном в городах (Запорожье, Донбасс, Кривой Рог, Одесса), а также в России и в Молдавии среди выходцев с Украины и их потомков. Отличается как от собственно украинского, так и от разговорного русского языка.</a:t>
            </a:r>
          </a:p>
          <a:p>
            <a:pPr algn="just"/>
            <a:r>
              <a:rPr lang="ru-RU" sz="1800" dirty="0"/>
              <a:t>Сравни: «розпісаніє» (русск. «расписание», укр. «розклад»), «попробувати» (русск. «попробовать», укр. «спробувати»).</a:t>
            </a:r>
          </a:p>
          <a:p>
            <a:pPr algn="just"/>
            <a:r>
              <a:rPr lang="ru-RU" sz="1800" dirty="0"/>
              <a:t>Другие примеры суржика: Шо ти щас робиш? Смеются с него. Возьму пирожка. Як діла? Шо про це сказать? Будем ізучать чи ні? Шось я не пойму!</a:t>
            </a:r>
          </a:p>
          <a:p>
            <a:pPr algn="just"/>
            <a:r>
              <a:rPr lang="ru-RU" sz="1800" dirty="0"/>
              <a:t>Белорусское слово «трасянка» буквально означает низкокачественное сено, когда смешивают, перетрясают (от белорусского «трасуць») свежескошенную траву с сеном. Своё новое значение («смесь русского и белорусского языков») слово получило недавно, поэтому не все жители современной Белоруссии, а тем более России, знают о существовании термина или осознают тот факт, что сами говорят на трасянке.</a:t>
            </a:r>
          </a:p>
          <a:p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9C9A39-18E5-D4EB-7715-A930574BD13A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4DDF883F-0EF7-44F2-87A7-0F3B82E59020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3010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9C0391-F8C9-9AFC-683E-5015374C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Государственный язык, официальный язык, </a:t>
            </a:r>
            <a:br>
              <a:rPr lang="ru-RU" sz="2400" dirty="0"/>
            </a:br>
            <a:r>
              <a:rPr lang="ru-RU" sz="2400" dirty="0"/>
              <a:t>язык международного общения.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EF09C8-D391-B94D-5C88-EDF7C1CD5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800" dirty="0"/>
              <a:t>Официальный язык — язык, имеющий привилегированный статус в государстве.</a:t>
            </a:r>
          </a:p>
          <a:p>
            <a:pPr algn="just"/>
            <a:r>
              <a:rPr lang="ru-RU" sz="1800" dirty="0"/>
              <a:t>Применительно к официальному языку государства часто используется термин государственный язык. </a:t>
            </a:r>
          </a:p>
          <a:p>
            <a:pPr algn="just"/>
            <a:r>
              <a:rPr lang="ru-RU" sz="1800" dirty="0"/>
              <a:t>Государственный (официальный) язык — язык, за которым в государстве законодательно закреплён самый высокий юридический статус по сравнению с остальными языками, которые могут на данной территории использоваться.</a:t>
            </a:r>
          </a:p>
          <a:p>
            <a:pPr algn="just"/>
            <a:r>
              <a:rPr lang="ru-RU" sz="1800" dirty="0"/>
              <a:t>Чаще всего государственным (официальным) языком является язык наиболее многочисленного народа (этнической группы) данного государства. В то же время законодательством некоторых государств определено, что официальные государственные документы должны издаваться и на иных языках.</a:t>
            </a:r>
          </a:p>
          <a:p>
            <a:pPr algn="just"/>
            <a:r>
              <a:rPr lang="ru-RU" sz="1800" dirty="0"/>
              <a:t>Следует различать государственные (официальные) языки и официально признанные языки национальных меньшинств либо регионов, на которых может вестись обучение детей в школах и которые могут использоваться в делопроизводстве (например, русский язык в Казахстане).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648999-4E5B-123D-F369-E1CDED37371F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4DDF883F-0EF7-44F2-87A7-0F3B82E59020}" type="slidenum">
              <a:rPr lang="it-IT" smtClean="0"/>
              <a:pPr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6165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D7209D-B537-D16F-E7BD-CB4376043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Аудио тест</a:t>
            </a:r>
            <a:br>
              <a:rPr lang="ru-RU" dirty="0"/>
            </a:br>
            <a:r>
              <a:rPr lang="it-IT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Файл:Ru-Russian language (intro).ogg — Википедия (wikipedia.org)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7088F0-720C-B08A-9A12-9714C6CCE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/>
              <a:t>1. Русский язык – это один из …</a:t>
            </a:r>
          </a:p>
          <a:p>
            <a:r>
              <a:rPr lang="ru-RU" sz="1600" dirty="0"/>
              <a:t>(А) восточнославянских языков</a:t>
            </a:r>
          </a:p>
          <a:p>
            <a:r>
              <a:rPr lang="ru-RU" sz="1600" dirty="0"/>
              <a:t>(Б) западнославянских языков</a:t>
            </a:r>
          </a:p>
          <a:p>
            <a:r>
              <a:rPr lang="ru-RU" sz="1600" dirty="0"/>
              <a:t>(В) южнославянских языков</a:t>
            </a:r>
          </a:p>
          <a:p>
            <a:endParaRPr lang="ru-RU" sz="1600" dirty="0"/>
          </a:p>
          <a:p>
            <a:r>
              <a:rPr lang="ru-RU" sz="1600" dirty="0"/>
              <a:t>2. Русский язык является … среди всех языков мира по общей численности говорящих.</a:t>
            </a:r>
          </a:p>
          <a:p>
            <a:r>
              <a:rPr lang="ru-RU" sz="1600" dirty="0"/>
              <a:t>(А) восьмым</a:t>
            </a:r>
          </a:p>
          <a:p>
            <a:r>
              <a:rPr lang="ru-RU" sz="1600" dirty="0"/>
              <a:t>(Б) шестым </a:t>
            </a:r>
          </a:p>
          <a:p>
            <a:r>
              <a:rPr lang="ru-RU" sz="1600" dirty="0"/>
              <a:t>(В) седьмым </a:t>
            </a:r>
          </a:p>
          <a:p>
            <a:endParaRPr lang="ru-RU" sz="1600" dirty="0"/>
          </a:p>
          <a:p>
            <a:r>
              <a:rPr lang="ru-RU" sz="1600" dirty="0"/>
              <a:t>3. Русский язык – это …  язык Российской Федерации.</a:t>
            </a:r>
          </a:p>
          <a:p>
            <a:r>
              <a:rPr lang="ru-RU" sz="1600" dirty="0"/>
              <a:t>(А) международный</a:t>
            </a:r>
          </a:p>
          <a:p>
            <a:r>
              <a:rPr lang="ru-RU" sz="1600" dirty="0"/>
              <a:t>(Б) официальный</a:t>
            </a:r>
          </a:p>
          <a:p>
            <a:r>
              <a:rPr lang="ru-RU" sz="1600" dirty="0"/>
              <a:t>(В) государственный 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E38E2ED-5916-51BB-B7B4-CA5AA4AD2554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4DDF883F-0EF7-44F2-87A7-0F3B82E59020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2316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12954F-329E-B9D9-C07F-7329787BF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/>
              <a:t>Аудио тест (продолжение, 4 - 6)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90F0FA-571E-9A20-6555-1EB420C4C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/>
              <a:t>4. Русский язык – это один из шести рабочих языков … .</a:t>
            </a:r>
          </a:p>
          <a:p>
            <a:r>
              <a:rPr lang="ru-RU" sz="1600" dirty="0"/>
              <a:t>(А) ООН</a:t>
            </a:r>
          </a:p>
          <a:p>
            <a:r>
              <a:rPr lang="ru-RU" sz="1600" dirty="0"/>
              <a:t>(Б) ОНУ</a:t>
            </a:r>
          </a:p>
          <a:p>
            <a:r>
              <a:rPr lang="ru-RU" sz="1600" dirty="0"/>
              <a:t>(В) УНЕСКО</a:t>
            </a:r>
          </a:p>
          <a:p>
            <a:endParaRPr lang="ru-RU" sz="1600" dirty="0"/>
          </a:p>
          <a:p>
            <a:r>
              <a:rPr lang="ru-RU" sz="1600" dirty="0"/>
              <a:t>5. По данным на 2010 год число владеющих русским языком в России составляет …</a:t>
            </a:r>
          </a:p>
          <a:p>
            <a:r>
              <a:rPr lang="ru-RU" sz="1600" dirty="0"/>
              <a:t>(А) 127 с половиной миллионов человек</a:t>
            </a:r>
          </a:p>
          <a:p>
            <a:r>
              <a:rPr lang="ru-RU" sz="1600" dirty="0"/>
              <a:t>(Б) 137 с половиной миллионов человек</a:t>
            </a:r>
          </a:p>
          <a:p>
            <a:r>
              <a:rPr lang="ru-RU" sz="1600" dirty="0"/>
              <a:t>(В) 147 с половиной миллионов человек</a:t>
            </a:r>
          </a:p>
          <a:p>
            <a:endParaRPr lang="ru-RU" sz="1600" dirty="0"/>
          </a:p>
          <a:p>
            <a:r>
              <a:rPr lang="ru-RU" sz="1600" dirty="0"/>
              <a:t>6. Фонологический строй русского языка характеризуется усложнившейся системой … . </a:t>
            </a:r>
          </a:p>
          <a:p>
            <a:r>
              <a:rPr lang="ru-RU" sz="1600" dirty="0"/>
              <a:t>(А) вокализма</a:t>
            </a:r>
          </a:p>
          <a:p>
            <a:r>
              <a:rPr lang="ru-RU" sz="1600" dirty="0"/>
              <a:t>(Б) консерватизма</a:t>
            </a:r>
          </a:p>
          <a:p>
            <a:r>
              <a:rPr lang="ru-RU" sz="1600" dirty="0"/>
              <a:t>(В) консонантизма</a:t>
            </a:r>
          </a:p>
          <a:p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BBDA34F-8AB4-7238-AA98-1211266AFE91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4DDF883F-0EF7-44F2-87A7-0F3B82E59020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7729657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_FOR-FAM_FOR-COM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Master_FOR-FAM_FOR-COM</Template>
  <TotalTime>1238</TotalTime>
  <Words>1521</Words>
  <Application>Microsoft Office PowerPoint</Application>
  <PresentationFormat>Экран (4:3)</PresentationFormat>
  <Paragraphs>142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Raleway</vt:lpstr>
      <vt:lpstr>Times New Roman</vt:lpstr>
      <vt:lpstr>Master_FOR-FAM_FOR-COM</vt:lpstr>
      <vt:lpstr>Презентация PowerPoint</vt:lpstr>
      <vt:lpstr>Что вы знаете о русском языке?</vt:lpstr>
      <vt:lpstr>Дополнительная информация</vt:lpstr>
      <vt:lpstr>Славянская ветвь языков</vt:lpstr>
      <vt:lpstr>Славянские языки. По изданию Института языкознания РАН «Языки мира», том «Славянские языки», М., 2005</vt:lpstr>
      <vt:lpstr>Что такое суржик и трасянка?</vt:lpstr>
      <vt:lpstr>Государственный язык, официальный язык,  язык международного общения.</vt:lpstr>
      <vt:lpstr>Аудио тест Файл:Ru-Russian language (intro).ogg — Википедия (wikipedia.org) </vt:lpstr>
      <vt:lpstr>Аудио тест (продолжение, 4 - 6)</vt:lpstr>
      <vt:lpstr>Аудио тест (продолжение 7 - 9)</vt:lpstr>
      <vt:lpstr>Аудио тест (продолжение 10 - 12)</vt:lpstr>
      <vt:lpstr>Аудио тест. Ключи.</vt:lpstr>
      <vt:lpstr>Текст «Русский язык» (Википедия)</vt:lpstr>
      <vt:lpstr>Текст «Русский язык» (Википедия). Продолжение.</vt:lpstr>
    </vt:vector>
  </TitlesOfParts>
  <Company>Fondazione FORMIT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Administrator</dc:creator>
  <cp:lastModifiedBy>Elena Nediakina</cp:lastModifiedBy>
  <cp:revision>37</cp:revision>
  <dcterms:created xsi:type="dcterms:W3CDTF">2016-08-01T13:43:10Z</dcterms:created>
  <dcterms:modified xsi:type="dcterms:W3CDTF">2024-10-12T08:11:40Z</dcterms:modified>
</cp:coreProperties>
</file>