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>
        <p:scale>
          <a:sx n="90" d="100"/>
          <a:sy n="90" d="100"/>
        </p:scale>
        <p:origin x="-689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xmlns="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xmlns="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xmlns="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1. Лексические упражнения.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Упр.2 стр.8. Выделите общую часть в словах.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город/ж-</a:t>
            </a:r>
          </a:p>
          <a:p>
            <a:endParaRPr lang="ru-RU" dirty="0"/>
          </a:p>
          <a:p>
            <a:r>
              <a:rPr lang="ru-RU" dirty="0" err="1"/>
              <a:t>р</a:t>
            </a:r>
            <a:r>
              <a:rPr lang="ru-RU" dirty="0" err="1" smtClean="0"/>
              <a:t>азви</a:t>
            </a:r>
            <a:r>
              <a:rPr lang="ru-RU" dirty="0" smtClean="0"/>
              <a:t>-</a:t>
            </a:r>
          </a:p>
          <a:p>
            <a:endParaRPr lang="ru-RU" dirty="0"/>
          </a:p>
          <a:p>
            <a:r>
              <a:rPr lang="ru-RU" dirty="0" smtClean="0"/>
              <a:t>э</a:t>
            </a:r>
            <a:r>
              <a:rPr lang="ru-RU" dirty="0" smtClean="0"/>
              <a:t>коном-</a:t>
            </a:r>
          </a:p>
          <a:p>
            <a:endParaRPr lang="ru-RU" dirty="0"/>
          </a:p>
          <a:p>
            <a:r>
              <a:rPr lang="ru-RU" dirty="0" err="1"/>
              <a:t>п</a:t>
            </a:r>
            <a:r>
              <a:rPr lang="ru-RU" dirty="0" err="1" smtClean="0"/>
              <a:t>роизвод</a:t>
            </a:r>
            <a:r>
              <a:rPr lang="ru-RU" dirty="0" smtClean="0"/>
              <a:t>-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Упр.3. Стр.8. От каких слов образованы сложные слова.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Первый + начальный</a:t>
            </a:r>
          </a:p>
          <a:p>
            <a:r>
              <a:rPr lang="ru-RU" dirty="0" smtClean="0"/>
              <a:t>Много + численный</a:t>
            </a:r>
          </a:p>
          <a:p>
            <a:r>
              <a:rPr lang="ru-RU" dirty="0" smtClean="0"/>
              <a:t>Закон + мерный</a:t>
            </a:r>
          </a:p>
          <a:p>
            <a:r>
              <a:rPr lang="ru-RU" dirty="0" smtClean="0"/>
              <a:t>Между + народный</a:t>
            </a:r>
          </a:p>
          <a:p>
            <a:r>
              <a:rPr lang="ru-RU" dirty="0" smtClean="0"/>
              <a:t>Еже + недельный (слово «еже» из церковнославянского языка, сейчас используется только в составе сложных слов: ежедневный, ежегодный, ежеминутный и т.д.)</a:t>
            </a:r>
          </a:p>
          <a:p>
            <a:r>
              <a:rPr lang="ru-RU" dirty="0" smtClean="0"/>
              <a:t>Много + километровый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59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Упр.4. Стр.8.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Комфортн</a:t>
            </a:r>
            <a:r>
              <a:rPr lang="ru-RU" dirty="0" smtClean="0"/>
              <a:t>-ее</a:t>
            </a:r>
          </a:p>
          <a:p>
            <a:r>
              <a:rPr lang="ru-RU" dirty="0" err="1" smtClean="0"/>
              <a:t>Легч</a:t>
            </a:r>
            <a:r>
              <a:rPr lang="ru-RU" dirty="0" smtClean="0"/>
              <a:t>-е</a:t>
            </a:r>
          </a:p>
          <a:p>
            <a:r>
              <a:rPr lang="ru-RU" dirty="0" smtClean="0"/>
              <a:t>С помощью этих суффиксов образуется сравнительная степень прилагательных.</a:t>
            </a:r>
          </a:p>
          <a:p>
            <a:r>
              <a:rPr lang="ru-RU" dirty="0" smtClean="0"/>
              <a:t>Прил. «комфортнее» образовано от слова «комфортный».</a:t>
            </a:r>
          </a:p>
          <a:p>
            <a:r>
              <a:rPr lang="ru-RU" dirty="0" smtClean="0"/>
              <a:t>Прил. «легче» образовано от слова «лёгкий».</a:t>
            </a:r>
          </a:p>
          <a:p>
            <a:endParaRPr lang="ru-RU" dirty="0"/>
          </a:p>
          <a:p>
            <a:r>
              <a:rPr lang="ru-RU" dirty="0" smtClean="0"/>
              <a:t>Труднее, активнее, энергичнее, больше, </a:t>
            </a:r>
            <a:r>
              <a:rPr lang="ru-RU" b="1" dirty="0" smtClean="0"/>
              <a:t>меньше</a:t>
            </a:r>
            <a:r>
              <a:rPr lang="ru-RU" dirty="0" smtClean="0"/>
              <a:t>, красивее, </a:t>
            </a:r>
            <a:r>
              <a:rPr lang="ru-RU" b="1" dirty="0" smtClean="0"/>
              <a:t>выше</a:t>
            </a:r>
            <a:r>
              <a:rPr lang="ru-RU" dirty="0" smtClean="0"/>
              <a:t>, </a:t>
            </a:r>
            <a:r>
              <a:rPr lang="ru-RU" b="1" dirty="0" smtClean="0"/>
              <a:t>ниже</a:t>
            </a:r>
            <a:r>
              <a:rPr lang="ru-RU" dirty="0" smtClean="0"/>
              <a:t>, </a:t>
            </a:r>
            <a:r>
              <a:rPr lang="ru-RU" b="1" dirty="0" smtClean="0"/>
              <a:t>шире</a:t>
            </a:r>
            <a:r>
              <a:rPr lang="ru-RU" dirty="0" smtClean="0"/>
              <a:t>, </a:t>
            </a:r>
            <a:r>
              <a:rPr lang="ru-RU" b="1" dirty="0" smtClean="0"/>
              <a:t>уже</a:t>
            </a:r>
            <a:r>
              <a:rPr lang="ru-RU" dirty="0" smtClean="0"/>
              <a:t>, интереснее, холоднее, теплее, удобнее, важнее, </a:t>
            </a:r>
            <a:r>
              <a:rPr lang="ru-RU" b="1" dirty="0" smtClean="0"/>
              <a:t>дороже</a:t>
            </a:r>
            <a:r>
              <a:rPr lang="ru-RU" dirty="0" smtClean="0"/>
              <a:t>, </a:t>
            </a:r>
            <a:r>
              <a:rPr lang="ru-RU" b="1" dirty="0" smtClean="0"/>
              <a:t>дешевле</a:t>
            </a:r>
            <a:r>
              <a:rPr lang="ru-RU" dirty="0" smtClean="0"/>
              <a:t>, крупнее, эффективнее.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96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Упр.5. Стр.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Пронумеруйте слова в первой колонке.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Мегаполис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Планета …</a:t>
            </a:r>
          </a:p>
          <a:p>
            <a:pPr marL="0" indent="0"/>
            <a:r>
              <a:rPr lang="ru-RU" sz="1600" dirty="0" smtClean="0"/>
              <a:t>Найдите синоним во второй колонке и поставьте рядом с ним тот же номер.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Город-гигант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Земля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Большой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Соединение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Руководство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Переезд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Сервис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Комфортный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Мотив</a:t>
            </a:r>
          </a:p>
          <a:p>
            <a:pPr marL="457200" indent="-457200">
              <a:buAutoNum type="arabicParenR"/>
            </a:pPr>
            <a:r>
              <a:rPr lang="ru-RU" sz="1600" dirty="0" smtClean="0"/>
              <a:t>Большая часть</a:t>
            </a:r>
          </a:p>
          <a:p>
            <a:pPr marL="457200" indent="-457200">
              <a:buAutoNum type="arabicParenR"/>
            </a:pPr>
            <a:endParaRPr lang="ru-RU" sz="1600" dirty="0" smtClean="0"/>
          </a:p>
          <a:p>
            <a:pPr marL="457200" indent="-45720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85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Упр.6. Стр.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Пронумеруйте слова в колонке: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Медленно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Малочисленное население …</a:t>
            </a:r>
          </a:p>
          <a:p>
            <a:pPr marL="0" indent="0"/>
            <a:r>
              <a:rPr lang="ru-RU" sz="1800" dirty="0" smtClean="0"/>
              <a:t>Подберите антоним из материала для справок и поставьте рядом с ним тот же номер: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Быстро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Многочисленное население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Объединение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Высокие технологии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Большие возможности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Молодые люди 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Жизнь легче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Плюс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Дорогая жизнь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71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 внимание (стр.9). Упр.7. Стр.10.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Паронимы – похожие слова с разным значением.</a:t>
            </a:r>
          </a:p>
          <a:p>
            <a:r>
              <a:rPr lang="ru-RU" sz="1800" i="1" dirty="0" smtClean="0"/>
              <a:t>Следствие, следование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Следование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следствием</a:t>
            </a:r>
          </a:p>
          <a:p>
            <a:pPr marL="0" indent="0"/>
            <a:endParaRPr lang="ru-RU" sz="1800" dirty="0" smtClean="0"/>
          </a:p>
          <a:p>
            <a:pPr marL="0" indent="0"/>
            <a:r>
              <a:rPr lang="ru-RU" sz="1800" i="1" dirty="0" smtClean="0"/>
              <a:t>Образовательный, образованный</a:t>
            </a:r>
          </a:p>
          <a:p>
            <a:pPr marL="0" indent="0"/>
            <a:r>
              <a:rPr lang="ru-RU" sz="1800" dirty="0" smtClean="0"/>
              <a:t>3. образовательные</a:t>
            </a:r>
          </a:p>
          <a:p>
            <a:pPr marL="0" indent="0"/>
            <a:r>
              <a:rPr lang="ru-RU" sz="1800" dirty="0" smtClean="0"/>
              <a:t>4. </a:t>
            </a:r>
            <a:r>
              <a:rPr lang="ru-RU" sz="1800" dirty="0"/>
              <a:t>о</a:t>
            </a:r>
            <a:r>
              <a:rPr lang="ru-RU" sz="1800" dirty="0" smtClean="0"/>
              <a:t>бразованными</a:t>
            </a:r>
          </a:p>
          <a:p>
            <a:pPr marL="0" indent="0"/>
            <a:endParaRPr lang="ru-RU" sz="1800" i="1" dirty="0" smtClean="0"/>
          </a:p>
          <a:p>
            <a:pPr marL="0" indent="0"/>
            <a:r>
              <a:rPr lang="ru-RU" sz="1800" i="1" dirty="0" smtClean="0"/>
              <a:t>Предоставлять, представлять</a:t>
            </a:r>
          </a:p>
          <a:p>
            <a:pPr marL="0" indent="0"/>
            <a:r>
              <a:rPr lang="ru-RU" sz="1800" dirty="0" smtClean="0"/>
              <a:t>5. представляет</a:t>
            </a:r>
          </a:p>
          <a:p>
            <a:pPr marL="0" indent="0"/>
            <a:r>
              <a:rPr lang="ru-RU" sz="1800" dirty="0" smtClean="0"/>
              <a:t>6. предоставляет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81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Влиять на (+ </a:t>
            </a:r>
            <a:r>
              <a:rPr lang="ru-RU" sz="1800" dirty="0" err="1" smtClean="0"/>
              <a:t>В.п</a:t>
            </a:r>
            <a:r>
              <a:rPr lang="ru-RU" sz="1800" dirty="0" smtClean="0"/>
              <a:t>.) развитие экономики, ситуацию, прогресс, природу, человека, общество.</a:t>
            </a:r>
          </a:p>
          <a:p>
            <a:r>
              <a:rPr lang="ru-RU" sz="1800" dirty="0" smtClean="0"/>
              <a:t>Концентрация (+</a:t>
            </a:r>
            <a:r>
              <a:rPr lang="ru-RU" sz="1800" dirty="0" err="1" smtClean="0"/>
              <a:t>Р.п</a:t>
            </a:r>
            <a:r>
              <a:rPr lang="ru-RU" sz="1800" dirty="0" smtClean="0"/>
              <a:t>.) людей, граждан, населения, объектов, зданий.</a:t>
            </a:r>
          </a:p>
          <a:p>
            <a:r>
              <a:rPr lang="ru-RU" sz="1800" dirty="0" smtClean="0"/>
              <a:t>Управлять (+Т.П.) экономикой, политикой, государством, страной, городом, регионом, производством, заводом, фабрикой, предприятием.</a:t>
            </a:r>
          </a:p>
          <a:p>
            <a:r>
              <a:rPr lang="ru-RU" sz="1800" dirty="0" smtClean="0"/>
              <a:t>Изменения в (+</a:t>
            </a:r>
            <a:r>
              <a:rPr lang="ru-RU" sz="1800" dirty="0" err="1" smtClean="0"/>
              <a:t>П.п</a:t>
            </a:r>
            <a:r>
              <a:rPr lang="ru-RU" sz="1800" dirty="0" smtClean="0"/>
              <a:t>.) экономике, политике, государстве, стране, городе, регионе.</a:t>
            </a:r>
          </a:p>
          <a:p>
            <a:r>
              <a:rPr lang="ru-RU" sz="1800" dirty="0" smtClean="0"/>
              <a:t>Реализовать (+</a:t>
            </a:r>
            <a:r>
              <a:rPr lang="ru-RU" sz="1800" dirty="0" err="1" smtClean="0"/>
              <a:t>В.п</a:t>
            </a:r>
            <a:r>
              <a:rPr lang="ru-RU" sz="1800" dirty="0" smtClean="0"/>
              <a:t>.) план, идею, мечту, способности, талант.</a:t>
            </a:r>
          </a:p>
          <a:p>
            <a:r>
              <a:rPr lang="ru-RU" sz="1800" dirty="0" smtClean="0"/>
              <a:t>Следствие (+</a:t>
            </a:r>
            <a:r>
              <a:rPr lang="ru-RU" sz="1800" dirty="0" err="1" smtClean="0"/>
              <a:t>Р.п</a:t>
            </a:r>
            <a:r>
              <a:rPr lang="ru-RU" sz="1800" dirty="0" smtClean="0"/>
              <a:t>.) развития, изменения, цивилизации, прогресса, сотрудничества.</a:t>
            </a:r>
          </a:p>
          <a:p>
            <a:r>
              <a:rPr lang="ru-RU" sz="1800" dirty="0" smtClean="0"/>
              <a:t>За счёт (+</a:t>
            </a:r>
            <a:r>
              <a:rPr lang="ru-RU" sz="1800" dirty="0" err="1" smtClean="0"/>
              <a:t>Р.п</a:t>
            </a:r>
            <a:r>
              <a:rPr lang="ru-RU" sz="1800" dirty="0" smtClean="0"/>
              <a:t>.) граждан, людей, населения, развития, изменения, цивилизации, прогресса, сотрудничества.</a:t>
            </a:r>
          </a:p>
          <a:p>
            <a:r>
              <a:rPr lang="ru-RU" sz="1800" dirty="0" smtClean="0"/>
              <a:t>Уровень (+</a:t>
            </a:r>
            <a:r>
              <a:rPr lang="ru-RU" sz="1800" dirty="0" err="1" smtClean="0"/>
              <a:t>Р.п</a:t>
            </a:r>
            <a:r>
              <a:rPr lang="ru-RU" sz="1800" dirty="0" smtClean="0"/>
              <a:t>.) жизни, развития, образования, культуры, цивилизации.</a:t>
            </a:r>
          </a:p>
          <a:p>
            <a:r>
              <a:rPr lang="ru-RU" sz="1800" dirty="0" smtClean="0"/>
              <a:t>Стимул для (+</a:t>
            </a:r>
            <a:r>
              <a:rPr lang="ru-RU" sz="1800" dirty="0" err="1" smtClean="0"/>
              <a:t>Р.п</a:t>
            </a:r>
            <a:r>
              <a:rPr lang="ru-RU" sz="1800" dirty="0" smtClean="0"/>
              <a:t>.) развития, экономики, миграции, переезда в город, работы, учёбы, получения образования.</a:t>
            </a:r>
          </a:p>
          <a:p>
            <a:r>
              <a:rPr lang="ru-RU" sz="1800" dirty="0" smtClean="0"/>
              <a:t>Требования к (+</a:t>
            </a:r>
            <a:r>
              <a:rPr lang="ru-RU" sz="1800" dirty="0" err="1" smtClean="0"/>
              <a:t>Д.п</a:t>
            </a:r>
            <a:r>
              <a:rPr lang="ru-RU" sz="1800" dirty="0" smtClean="0"/>
              <a:t>.) специалистам, архитекторам, строителям, работникам, рабочим, городским властям, планированию, решению, строительству.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2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Упр.9. Стр.10-11.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Вместо конструкции «представлять собой (+</a:t>
            </a:r>
            <a:r>
              <a:rPr lang="ru-RU" sz="1800" dirty="0" err="1" smtClean="0"/>
              <a:t>В.п</a:t>
            </a:r>
            <a:r>
              <a:rPr lang="ru-RU" sz="1800" dirty="0" smtClean="0"/>
              <a:t>.)» используйте конструкцию «являться (+Т.п.).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Москва является огромным городом…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Рост мегаполисов является закономерным результатом…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Возможность найти работу и развитая инфраструктура являются плюсами жизни…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Экологические, … и криминогенные проблемы являются минусами жизни … 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Возможность получить работу и образование является главной причиной переезда…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Нелегальная миграция является большой проблемой 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Дорогая жизнь в мегаполисе … является негативным фактором…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Современные мегаполисы являются центрами управления 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Совместное гармоничное развитие природы и общества является важной задачей…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Воспитание жителей мегаполисов является главной проблемой, стоящей перед …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26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179</TotalTime>
  <Words>574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Master_FOR-FAM_FOR-COM</vt:lpstr>
      <vt:lpstr>Презентация PowerPoint</vt:lpstr>
      <vt:lpstr>Упр.2 стр.8. Выделите общую часть в словах.</vt:lpstr>
      <vt:lpstr>Упр.3. Стр.8. От каких слов образованы сложные слова.</vt:lpstr>
      <vt:lpstr>Упр.4. Стр.8. </vt:lpstr>
      <vt:lpstr>Упр.5. Стр. 9.</vt:lpstr>
      <vt:lpstr>Упр.6. Стр. 9.</vt:lpstr>
      <vt:lpstr>Обратите внимание (стр.9). Упр.7. Стр.10.</vt:lpstr>
      <vt:lpstr>Упр.8. Стр.10.</vt:lpstr>
      <vt:lpstr>Упр.9. Стр.10-11.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22</cp:revision>
  <dcterms:created xsi:type="dcterms:W3CDTF">2016-08-01T13:43:10Z</dcterms:created>
  <dcterms:modified xsi:type="dcterms:W3CDTF">2024-06-18T22:20:46Z</dcterms:modified>
</cp:coreProperties>
</file>