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5" r:id="rId20"/>
    <p:sldId id="274" r:id="rId21"/>
    <p:sldId id="276" r:id="rId22"/>
    <p:sldId id="277" r:id="rId23"/>
    <p:sldId id="278" r:id="rId24"/>
    <p:sldId id="279" r:id="rId25"/>
    <p:sldId id="283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BCAD5-2E9D-4018-8530-A6C9B4191C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63D642-6D9B-4259-8B69-69C7698EC649}">
      <dgm:prSet phldrT="[Testo]"/>
      <dgm:spPr/>
      <dgm:t>
        <a:bodyPr/>
        <a:lstStyle/>
        <a:p>
          <a:r>
            <a:rPr lang="en-US" dirty="0" err="1" smtClean="0"/>
            <a:t>Preferenza</a:t>
          </a:r>
          <a:r>
            <a:rPr lang="en-US" dirty="0" smtClean="0"/>
            <a:t> </a:t>
          </a:r>
          <a:r>
            <a:rPr lang="en-US" dirty="0" err="1" smtClean="0"/>
            <a:t>commerciale</a:t>
          </a:r>
          <a:r>
            <a:rPr lang="en-US" dirty="0" smtClean="0"/>
            <a:t> </a:t>
          </a:r>
          <a:r>
            <a:rPr lang="en-US" dirty="0" err="1" smtClean="0"/>
            <a:t>prodotti</a:t>
          </a:r>
          <a:r>
            <a:rPr lang="en-US" dirty="0" smtClean="0"/>
            <a:t> </a:t>
          </a:r>
          <a:r>
            <a:rPr lang="en-US" dirty="0" err="1" smtClean="0"/>
            <a:t>Comunitari</a:t>
          </a:r>
          <a:endParaRPr lang="en-US" dirty="0"/>
        </a:p>
      </dgm:t>
    </dgm:pt>
    <dgm:pt modelId="{BC3129F9-F8C5-41D2-81E6-5AFF39545A7B}" type="parTrans" cxnId="{C66B73FB-F124-4912-8E83-424195BF8CB6}">
      <dgm:prSet/>
      <dgm:spPr/>
      <dgm:t>
        <a:bodyPr/>
        <a:lstStyle/>
        <a:p>
          <a:endParaRPr lang="en-US"/>
        </a:p>
      </dgm:t>
    </dgm:pt>
    <dgm:pt modelId="{7C831584-661F-41D3-807B-48438021F628}" type="sibTrans" cxnId="{C66B73FB-F124-4912-8E83-424195BF8CB6}">
      <dgm:prSet/>
      <dgm:spPr/>
      <dgm:t>
        <a:bodyPr/>
        <a:lstStyle/>
        <a:p>
          <a:endParaRPr lang="en-US"/>
        </a:p>
      </dgm:t>
    </dgm:pt>
    <dgm:pt modelId="{CF85F4CF-BF14-4A46-9C2D-F7405C26AC91}">
      <dgm:prSet phldrT="[Testo]"/>
      <dgm:spPr/>
      <dgm:t>
        <a:bodyPr/>
        <a:lstStyle/>
        <a:p>
          <a:r>
            <a:rPr lang="en-US" dirty="0" err="1" smtClean="0"/>
            <a:t>Protezione</a:t>
          </a:r>
          <a:r>
            <a:rPr lang="en-US" dirty="0" smtClean="0"/>
            <a:t> </a:t>
          </a:r>
          <a:r>
            <a:rPr lang="en-US" dirty="0" err="1" smtClean="0"/>
            <a:t>dei</a:t>
          </a:r>
          <a:r>
            <a:rPr lang="en-US" dirty="0" smtClean="0"/>
            <a:t> </a:t>
          </a:r>
          <a:r>
            <a:rPr lang="en-US" dirty="0" err="1" smtClean="0"/>
            <a:t>prodotti</a:t>
          </a:r>
          <a:r>
            <a:rPr lang="en-US" dirty="0" smtClean="0"/>
            <a:t> </a:t>
          </a:r>
          <a:r>
            <a:rPr lang="en-US" dirty="0" err="1" smtClean="0"/>
            <a:t>comunitari</a:t>
          </a:r>
          <a:r>
            <a:rPr lang="en-US" dirty="0" smtClean="0"/>
            <a:t> </a:t>
          </a:r>
          <a:r>
            <a:rPr lang="en-US" dirty="0" err="1" smtClean="0"/>
            <a:t>dalle</a:t>
          </a:r>
          <a:r>
            <a:rPr lang="en-US" dirty="0" smtClean="0"/>
            <a:t> </a:t>
          </a:r>
          <a:r>
            <a:rPr lang="en-US" dirty="0" err="1" smtClean="0"/>
            <a:t>importazioni</a:t>
          </a:r>
          <a:r>
            <a:rPr lang="en-US" dirty="0" smtClean="0"/>
            <a:t> </a:t>
          </a:r>
          <a:r>
            <a:rPr lang="en-US" dirty="0" err="1" smtClean="0"/>
            <a:t>dei</a:t>
          </a:r>
          <a:r>
            <a:rPr lang="en-US" dirty="0" smtClean="0"/>
            <a:t> </a:t>
          </a:r>
          <a:r>
            <a:rPr lang="en-US" dirty="0" err="1" smtClean="0"/>
            <a:t>Paesi</a:t>
          </a:r>
          <a:r>
            <a:rPr lang="en-US" dirty="0" smtClean="0"/>
            <a:t> </a:t>
          </a:r>
          <a:r>
            <a:rPr lang="en-US" dirty="0" err="1" smtClean="0"/>
            <a:t>Terzi</a:t>
          </a:r>
          <a:endParaRPr lang="en-US" dirty="0"/>
        </a:p>
      </dgm:t>
    </dgm:pt>
    <dgm:pt modelId="{040A5C36-095B-41D8-BCFF-FD38DF6890A9}" type="parTrans" cxnId="{95556333-9CF6-4385-A812-B78E568D824A}">
      <dgm:prSet/>
      <dgm:spPr/>
      <dgm:t>
        <a:bodyPr/>
        <a:lstStyle/>
        <a:p>
          <a:endParaRPr lang="en-US"/>
        </a:p>
      </dgm:t>
    </dgm:pt>
    <dgm:pt modelId="{7D1B4EE3-5AE2-40AE-8E0D-9995D6EF18AC}" type="sibTrans" cxnId="{95556333-9CF6-4385-A812-B78E568D824A}">
      <dgm:prSet/>
      <dgm:spPr/>
      <dgm:t>
        <a:bodyPr/>
        <a:lstStyle/>
        <a:p>
          <a:endParaRPr lang="en-US"/>
        </a:p>
      </dgm:t>
    </dgm:pt>
    <dgm:pt modelId="{61F8C2F2-A79A-4FBB-B280-D30115720B1C}">
      <dgm:prSet phldrT="[Testo]"/>
      <dgm:spPr/>
      <dgm:t>
        <a:bodyPr/>
        <a:lstStyle/>
        <a:p>
          <a:r>
            <a:rPr lang="en-US" dirty="0" smtClean="0"/>
            <a:t>Ratio: </a:t>
          </a:r>
          <a:r>
            <a:rPr lang="en-US" dirty="0" err="1" smtClean="0"/>
            <a:t>incremento</a:t>
          </a:r>
          <a:r>
            <a:rPr lang="en-US" dirty="0" smtClean="0"/>
            <a:t> </a:t>
          </a:r>
          <a:r>
            <a:rPr lang="en-US" dirty="0" err="1" smtClean="0"/>
            <a:t>scambi</a:t>
          </a:r>
          <a:r>
            <a:rPr lang="en-US" dirty="0" smtClean="0"/>
            <a:t> intra-</a:t>
          </a:r>
          <a:r>
            <a:rPr lang="en-US" dirty="0" err="1" smtClean="0"/>
            <a:t>Cee</a:t>
          </a:r>
          <a:endParaRPr lang="en-US" dirty="0"/>
        </a:p>
      </dgm:t>
    </dgm:pt>
    <dgm:pt modelId="{89CA1C75-A275-4C94-941B-3E2E6ED97A78}" type="parTrans" cxnId="{A0FBD6AB-E035-45DE-B527-1BF2A3257EED}">
      <dgm:prSet/>
      <dgm:spPr/>
      <dgm:t>
        <a:bodyPr/>
        <a:lstStyle/>
        <a:p>
          <a:endParaRPr lang="en-US"/>
        </a:p>
      </dgm:t>
    </dgm:pt>
    <dgm:pt modelId="{03960AB0-AC65-43CF-B676-5DBCD66CE33C}" type="sibTrans" cxnId="{A0FBD6AB-E035-45DE-B527-1BF2A3257EED}">
      <dgm:prSet/>
      <dgm:spPr/>
      <dgm:t>
        <a:bodyPr/>
        <a:lstStyle/>
        <a:p>
          <a:endParaRPr lang="en-US"/>
        </a:p>
      </dgm:t>
    </dgm:pt>
    <dgm:pt modelId="{CC1002EA-867D-458A-8F3E-0DFF12F7D470}">
      <dgm:prSet phldrT="[Testo]"/>
      <dgm:spPr/>
      <dgm:t>
        <a:bodyPr/>
        <a:lstStyle/>
        <a:p>
          <a:r>
            <a:rPr lang="en-US" dirty="0" err="1" smtClean="0"/>
            <a:t>Libera</a:t>
          </a:r>
          <a:r>
            <a:rPr lang="en-US" dirty="0" smtClean="0"/>
            <a:t> </a:t>
          </a:r>
          <a:r>
            <a:rPr lang="en-US" dirty="0" err="1" smtClean="0"/>
            <a:t>circolazione</a:t>
          </a:r>
          <a:r>
            <a:rPr lang="en-US" dirty="0" smtClean="0"/>
            <a:t> </a:t>
          </a:r>
          <a:r>
            <a:rPr lang="en-US" dirty="0" err="1" smtClean="0"/>
            <a:t>prodotti</a:t>
          </a:r>
          <a:r>
            <a:rPr lang="en-US" dirty="0" smtClean="0"/>
            <a:t> e </a:t>
          </a:r>
          <a:r>
            <a:rPr lang="en-US" dirty="0" err="1" smtClean="0"/>
            <a:t>unicità</a:t>
          </a:r>
          <a:r>
            <a:rPr lang="en-US" dirty="0" smtClean="0"/>
            <a:t> </a:t>
          </a:r>
          <a:r>
            <a:rPr lang="en-US" dirty="0" err="1" smtClean="0"/>
            <a:t>mercato</a:t>
          </a:r>
          <a:r>
            <a:rPr lang="en-US" dirty="0" smtClean="0"/>
            <a:t> </a:t>
          </a:r>
          <a:r>
            <a:rPr lang="en-US" dirty="0" err="1" smtClean="0"/>
            <a:t>agricolo</a:t>
          </a:r>
          <a:endParaRPr lang="en-US" dirty="0"/>
        </a:p>
      </dgm:t>
    </dgm:pt>
    <dgm:pt modelId="{67E180F1-2684-47DE-AF58-B7AD632C8A1E}" type="parTrans" cxnId="{4A923619-EC6B-40AC-89CB-B5D6BA440B2A}">
      <dgm:prSet/>
      <dgm:spPr/>
      <dgm:t>
        <a:bodyPr/>
        <a:lstStyle/>
        <a:p>
          <a:endParaRPr lang="en-US"/>
        </a:p>
      </dgm:t>
    </dgm:pt>
    <dgm:pt modelId="{017046E3-D296-49FD-AFDA-DA2C20FDD641}" type="sibTrans" cxnId="{4A923619-EC6B-40AC-89CB-B5D6BA440B2A}">
      <dgm:prSet/>
      <dgm:spPr/>
      <dgm:t>
        <a:bodyPr/>
        <a:lstStyle/>
        <a:p>
          <a:endParaRPr lang="en-US"/>
        </a:p>
      </dgm:t>
    </dgm:pt>
    <dgm:pt modelId="{72B4D97D-1124-4405-9108-473877D1C05E}">
      <dgm:prSet phldrT="[Testo]"/>
      <dgm:spPr/>
      <dgm:t>
        <a:bodyPr/>
        <a:lstStyle/>
        <a:p>
          <a:r>
            <a:rPr lang="en-US" dirty="0" err="1" smtClean="0"/>
            <a:t>Rimozione</a:t>
          </a:r>
          <a:r>
            <a:rPr lang="en-US" dirty="0" smtClean="0"/>
            <a:t> </a:t>
          </a:r>
          <a:r>
            <a:rPr lang="en-US" dirty="0" err="1" smtClean="0"/>
            <a:t>ostacoli</a:t>
          </a:r>
          <a:r>
            <a:rPr lang="en-US" dirty="0" smtClean="0"/>
            <a:t> </a:t>
          </a:r>
          <a:r>
            <a:rPr lang="en-US" dirty="0" err="1" smtClean="0"/>
            <a:t>allo</a:t>
          </a:r>
          <a:r>
            <a:rPr lang="en-US" dirty="0" smtClean="0"/>
            <a:t> </a:t>
          </a:r>
          <a:r>
            <a:rPr lang="en-US" dirty="0" err="1" smtClean="0"/>
            <a:t>scambio</a:t>
          </a:r>
          <a:r>
            <a:rPr lang="en-US" dirty="0" smtClean="0"/>
            <a:t> per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prodotti</a:t>
          </a:r>
          <a:r>
            <a:rPr lang="en-US" dirty="0" smtClean="0"/>
            <a:t> </a:t>
          </a:r>
          <a:r>
            <a:rPr lang="en-US" dirty="0" err="1" smtClean="0"/>
            <a:t>agricoli</a:t>
          </a:r>
          <a:r>
            <a:rPr lang="en-US" dirty="0" smtClean="0"/>
            <a:t> </a:t>
          </a:r>
          <a:r>
            <a:rPr lang="en-US" dirty="0" err="1" smtClean="0"/>
            <a:t>Cee</a:t>
          </a:r>
          <a:r>
            <a:rPr lang="en-US" dirty="0" smtClean="0"/>
            <a:t> </a:t>
          </a:r>
          <a:endParaRPr lang="en-US" dirty="0"/>
        </a:p>
      </dgm:t>
    </dgm:pt>
    <dgm:pt modelId="{875C6D5D-8F84-4D63-8A95-9ABFBFC820B4}" type="parTrans" cxnId="{D71AC887-7D6E-40D6-96FC-D662ECF233D9}">
      <dgm:prSet/>
      <dgm:spPr/>
      <dgm:t>
        <a:bodyPr/>
        <a:lstStyle/>
        <a:p>
          <a:endParaRPr lang="en-US"/>
        </a:p>
      </dgm:t>
    </dgm:pt>
    <dgm:pt modelId="{1756FF9D-E24B-4047-A73D-CEDAC91AFF1C}" type="sibTrans" cxnId="{D71AC887-7D6E-40D6-96FC-D662ECF233D9}">
      <dgm:prSet/>
      <dgm:spPr/>
      <dgm:t>
        <a:bodyPr/>
        <a:lstStyle/>
        <a:p>
          <a:endParaRPr lang="en-US"/>
        </a:p>
      </dgm:t>
    </dgm:pt>
    <dgm:pt modelId="{029732F7-2528-4B74-BBC6-397F323EC138}">
      <dgm:prSet phldrT="[Testo]"/>
      <dgm:spPr/>
      <dgm:t>
        <a:bodyPr/>
        <a:lstStyle/>
        <a:p>
          <a:r>
            <a:rPr lang="en-US" dirty="0" err="1" smtClean="0"/>
            <a:t>Convergenza</a:t>
          </a:r>
          <a:r>
            <a:rPr lang="en-US" dirty="0" smtClean="0"/>
            <a:t> </a:t>
          </a:r>
          <a:r>
            <a:rPr lang="en-US" dirty="0" err="1" smtClean="0"/>
            <a:t>dei</a:t>
          </a:r>
          <a:r>
            <a:rPr lang="en-US" dirty="0" smtClean="0"/>
            <a:t> </a:t>
          </a:r>
          <a:r>
            <a:rPr lang="en-US" dirty="0" err="1" smtClean="0"/>
            <a:t>prezzi</a:t>
          </a:r>
          <a:r>
            <a:rPr lang="en-US" dirty="0" smtClean="0"/>
            <a:t> </a:t>
          </a:r>
          <a:r>
            <a:rPr lang="en-US" dirty="0" err="1" smtClean="0"/>
            <a:t>nazionali</a:t>
          </a:r>
          <a:r>
            <a:rPr lang="en-US" dirty="0" smtClean="0"/>
            <a:t> verso un </a:t>
          </a:r>
          <a:r>
            <a:rPr lang="en-US" dirty="0" err="1" smtClean="0"/>
            <a:t>prezzo</a:t>
          </a:r>
          <a:r>
            <a:rPr lang="en-US" dirty="0" smtClean="0"/>
            <a:t> </a:t>
          </a:r>
          <a:r>
            <a:rPr lang="en-US" dirty="0" err="1" smtClean="0"/>
            <a:t>unico</a:t>
          </a:r>
          <a:endParaRPr lang="en-US" dirty="0"/>
        </a:p>
      </dgm:t>
    </dgm:pt>
    <dgm:pt modelId="{8C68DC0A-D0D1-4CED-AF44-98D269CDF5EE}" type="parTrans" cxnId="{026CD521-8D82-4D01-B15C-6DFBBFA59D72}">
      <dgm:prSet/>
      <dgm:spPr/>
      <dgm:t>
        <a:bodyPr/>
        <a:lstStyle/>
        <a:p>
          <a:endParaRPr lang="en-US"/>
        </a:p>
      </dgm:t>
    </dgm:pt>
    <dgm:pt modelId="{B3CF7A40-4816-4B07-AFE5-1F94DEEE8FFD}" type="sibTrans" cxnId="{026CD521-8D82-4D01-B15C-6DFBBFA59D72}">
      <dgm:prSet/>
      <dgm:spPr/>
      <dgm:t>
        <a:bodyPr/>
        <a:lstStyle/>
        <a:p>
          <a:endParaRPr lang="en-US"/>
        </a:p>
      </dgm:t>
    </dgm:pt>
    <dgm:pt modelId="{5CCFC29E-5A6A-4310-9584-489AADAFDABF}">
      <dgm:prSet phldrT="[Testo]"/>
      <dgm:spPr/>
      <dgm:t>
        <a:bodyPr/>
        <a:lstStyle/>
        <a:p>
          <a:r>
            <a:rPr lang="en-US" dirty="0" err="1" smtClean="0"/>
            <a:t>Solidarietà</a:t>
          </a:r>
          <a:r>
            <a:rPr lang="en-US" dirty="0" smtClean="0"/>
            <a:t> e </a:t>
          </a:r>
          <a:r>
            <a:rPr lang="en-US" dirty="0" err="1" smtClean="0"/>
            <a:t>garanzia</a:t>
          </a:r>
          <a:r>
            <a:rPr lang="en-US" dirty="0" smtClean="0"/>
            <a:t> </a:t>
          </a:r>
          <a:r>
            <a:rPr lang="en-US" dirty="0" err="1" smtClean="0"/>
            <a:t>finanziaria</a:t>
          </a:r>
          <a:endParaRPr lang="en-US" dirty="0"/>
        </a:p>
      </dgm:t>
    </dgm:pt>
    <dgm:pt modelId="{95D2B03F-17A7-4DAF-B060-D919352765F6}" type="parTrans" cxnId="{542F0032-5C03-4970-875A-0CDB15676329}">
      <dgm:prSet/>
      <dgm:spPr/>
      <dgm:t>
        <a:bodyPr/>
        <a:lstStyle/>
        <a:p>
          <a:endParaRPr lang="en-US"/>
        </a:p>
      </dgm:t>
    </dgm:pt>
    <dgm:pt modelId="{28498DED-E6B6-4E61-9546-56D143BB1B02}" type="sibTrans" cxnId="{542F0032-5C03-4970-875A-0CDB15676329}">
      <dgm:prSet/>
      <dgm:spPr/>
      <dgm:t>
        <a:bodyPr/>
        <a:lstStyle/>
        <a:p>
          <a:endParaRPr lang="en-US"/>
        </a:p>
      </dgm:t>
    </dgm:pt>
    <dgm:pt modelId="{F576CB72-EF27-4104-BEA3-BCED0BEB56D7}">
      <dgm:prSet phldrT="[Testo]"/>
      <dgm:spPr/>
      <dgm:t>
        <a:bodyPr/>
        <a:lstStyle/>
        <a:p>
          <a:r>
            <a:rPr lang="en-US" dirty="0" err="1" smtClean="0"/>
            <a:t>Partecipazione</a:t>
          </a:r>
          <a:r>
            <a:rPr lang="en-US" dirty="0" smtClean="0"/>
            <a:t> in </a:t>
          </a:r>
          <a:r>
            <a:rPr lang="en-US" dirty="0" err="1" smtClean="0"/>
            <a:t>solido</a:t>
          </a:r>
          <a:r>
            <a:rPr lang="en-US" dirty="0" smtClean="0"/>
            <a:t> </a:t>
          </a:r>
          <a:r>
            <a:rPr lang="en-US" dirty="0" err="1" smtClean="0"/>
            <a:t>alle</a:t>
          </a:r>
          <a:r>
            <a:rPr lang="en-US" dirty="0" smtClean="0"/>
            <a:t> </a:t>
          </a:r>
          <a:r>
            <a:rPr lang="en-US" dirty="0" err="1" smtClean="0"/>
            <a:t>spese</a:t>
          </a:r>
          <a:r>
            <a:rPr lang="en-US" dirty="0" smtClean="0"/>
            <a:t> </a:t>
          </a:r>
          <a:r>
            <a:rPr lang="en-US" dirty="0" err="1" smtClean="0"/>
            <a:t>della</a:t>
          </a:r>
          <a:r>
            <a:rPr lang="en-US" dirty="0" smtClean="0"/>
            <a:t> </a:t>
          </a:r>
          <a:r>
            <a:rPr lang="en-US" dirty="0" err="1" smtClean="0"/>
            <a:t>politica</a:t>
          </a:r>
          <a:r>
            <a:rPr lang="en-US" dirty="0" smtClean="0"/>
            <a:t> </a:t>
          </a:r>
          <a:r>
            <a:rPr lang="en-US" dirty="0" err="1" smtClean="0"/>
            <a:t>agricola</a:t>
          </a:r>
          <a:endParaRPr lang="en-US" dirty="0"/>
        </a:p>
      </dgm:t>
    </dgm:pt>
    <dgm:pt modelId="{FB34D79D-80B7-4829-BC5E-1B6B79AEA11C}" type="parTrans" cxnId="{D00E086E-C4EB-47A3-B9A5-7F0023322CF2}">
      <dgm:prSet/>
      <dgm:spPr/>
      <dgm:t>
        <a:bodyPr/>
        <a:lstStyle/>
        <a:p>
          <a:endParaRPr lang="en-US"/>
        </a:p>
      </dgm:t>
    </dgm:pt>
    <dgm:pt modelId="{86CB8F0B-00B7-4B11-94EC-9FCE4A490BB2}" type="sibTrans" cxnId="{D00E086E-C4EB-47A3-B9A5-7F0023322CF2}">
      <dgm:prSet/>
      <dgm:spPr/>
      <dgm:t>
        <a:bodyPr/>
        <a:lstStyle/>
        <a:p>
          <a:endParaRPr lang="en-US"/>
        </a:p>
      </dgm:t>
    </dgm:pt>
    <dgm:pt modelId="{F57B8BD6-3176-42B9-868D-3E6CF42A7685}">
      <dgm:prSet phldrT="[Testo]"/>
      <dgm:spPr/>
      <dgm:t>
        <a:bodyPr/>
        <a:lstStyle/>
        <a:p>
          <a:r>
            <a:rPr lang="en-US" dirty="0" err="1" smtClean="0"/>
            <a:t>Strumento</a:t>
          </a:r>
          <a:r>
            <a:rPr lang="en-US" dirty="0" smtClean="0"/>
            <a:t> </a:t>
          </a:r>
          <a:r>
            <a:rPr lang="en-US" dirty="0" err="1" smtClean="0"/>
            <a:t>impiegato</a:t>
          </a:r>
          <a:r>
            <a:rPr lang="en-US" dirty="0" smtClean="0"/>
            <a:t> è </a:t>
          </a:r>
          <a:r>
            <a:rPr lang="en-US" dirty="0" err="1" smtClean="0"/>
            <a:t>il</a:t>
          </a:r>
          <a:r>
            <a:rPr lang="en-US" dirty="0" smtClean="0"/>
            <a:t> FEOGA</a:t>
          </a:r>
          <a:endParaRPr lang="en-US" dirty="0"/>
        </a:p>
      </dgm:t>
    </dgm:pt>
    <dgm:pt modelId="{514D0A09-0D09-4127-905A-A693394D22E9}" type="parTrans" cxnId="{3C556AF6-C4C2-4064-B8B4-F8867AD054B4}">
      <dgm:prSet/>
      <dgm:spPr/>
      <dgm:t>
        <a:bodyPr/>
        <a:lstStyle/>
        <a:p>
          <a:endParaRPr lang="en-US"/>
        </a:p>
      </dgm:t>
    </dgm:pt>
    <dgm:pt modelId="{D3CBBC18-B893-4BDB-B15E-E53E80E4474F}" type="sibTrans" cxnId="{3C556AF6-C4C2-4064-B8B4-F8867AD054B4}">
      <dgm:prSet/>
      <dgm:spPr/>
      <dgm:t>
        <a:bodyPr/>
        <a:lstStyle/>
        <a:p>
          <a:endParaRPr lang="en-US"/>
        </a:p>
      </dgm:t>
    </dgm:pt>
    <dgm:pt modelId="{971AC248-95DE-4526-A391-A4377B17583C}" type="pres">
      <dgm:prSet presAssocID="{B00BCAD5-2E9D-4018-8530-A6C9B4191C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827663-B54F-42C9-AFEE-E32472434CC8}" type="pres">
      <dgm:prSet presAssocID="{C263D642-6D9B-4259-8B69-69C7698EC649}" presName="linNode" presStyleCnt="0"/>
      <dgm:spPr/>
    </dgm:pt>
    <dgm:pt modelId="{8B6D5C01-C2DD-4409-A1EB-2305B25E93AF}" type="pres">
      <dgm:prSet presAssocID="{C263D642-6D9B-4259-8B69-69C7698EC64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7E4FF-2E93-4A16-83B2-D4A774F94ECD}" type="pres">
      <dgm:prSet presAssocID="{C263D642-6D9B-4259-8B69-69C7698EC64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25114-89C2-47C3-AE63-68B09ECF30B8}" type="pres">
      <dgm:prSet presAssocID="{7C831584-661F-41D3-807B-48438021F628}" presName="sp" presStyleCnt="0"/>
      <dgm:spPr/>
    </dgm:pt>
    <dgm:pt modelId="{B441DDA0-A742-4797-8EB9-5E4C0317F765}" type="pres">
      <dgm:prSet presAssocID="{CC1002EA-867D-458A-8F3E-0DFF12F7D470}" presName="linNode" presStyleCnt="0"/>
      <dgm:spPr/>
    </dgm:pt>
    <dgm:pt modelId="{4CABCD61-33C2-4A00-8AC7-FD5BAFA0BA2D}" type="pres">
      <dgm:prSet presAssocID="{CC1002EA-867D-458A-8F3E-0DFF12F7D47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AD73F-E6AC-4A64-AEBB-303CF4CCD3E3}" type="pres">
      <dgm:prSet presAssocID="{CC1002EA-867D-458A-8F3E-0DFF12F7D47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9DAD6-1A99-41E5-A42C-0B85793B04D5}" type="pres">
      <dgm:prSet presAssocID="{017046E3-D296-49FD-AFDA-DA2C20FDD641}" presName="sp" presStyleCnt="0"/>
      <dgm:spPr/>
    </dgm:pt>
    <dgm:pt modelId="{3FEC7ABB-BE61-4E82-A6A8-EFD1FA04C675}" type="pres">
      <dgm:prSet presAssocID="{5CCFC29E-5A6A-4310-9584-489AADAFDABF}" presName="linNode" presStyleCnt="0"/>
      <dgm:spPr/>
    </dgm:pt>
    <dgm:pt modelId="{AF6575E4-9F09-4A68-8478-1EF48EC85918}" type="pres">
      <dgm:prSet presAssocID="{5CCFC29E-5A6A-4310-9584-489AADAFDAB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27CD8-A3C6-4346-9733-635822DE9737}" type="pres">
      <dgm:prSet presAssocID="{5CCFC29E-5A6A-4310-9584-489AADAFDAB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C18774-F769-4D05-8B84-5A829776F988}" type="presOf" srcId="{61F8C2F2-A79A-4FBB-B280-D30115720B1C}" destId="{06E7E4FF-2E93-4A16-83B2-D4A774F94ECD}" srcOrd="0" destOrd="1" presId="urn:microsoft.com/office/officeart/2005/8/layout/vList5"/>
    <dgm:cxn modelId="{91EA66C5-30A3-4167-B974-06B69239369E}" type="presOf" srcId="{F576CB72-EF27-4104-BEA3-BCED0BEB56D7}" destId="{29227CD8-A3C6-4346-9733-635822DE9737}" srcOrd="0" destOrd="0" presId="urn:microsoft.com/office/officeart/2005/8/layout/vList5"/>
    <dgm:cxn modelId="{22595808-0841-4764-B747-A747E933E818}" type="presOf" srcId="{CF85F4CF-BF14-4A46-9C2D-F7405C26AC91}" destId="{06E7E4FF-2E93-4A16-83B2-D4A774F94ECD}" srcOrd="0" destOrd="0" presId="urn:microsoft.com/office/officeart/2005/8/layout/vList5"/>
    <dgm:cxn modelId="{A0FBD6AB-E035-45DE-B527-1BF2A3257EED}" srcId="{C263D642-6D9B-4259-8B69-69C7698EC649}" destId="{61F8C2F2-A79A-4FBB-B280-D30115720B1C}" srcOrd="1" destOrd="0" parTransId="{89CA1C75-A275-4C94-941B-3E2E6ED97A78}" sibTransId="{03960AB0-AC65-43CF-B676-5DBCD66CE33C}"/>
    <dgm:cxn modelId="{0D3037BB-F727-46A8-94DD-F49B0D23F686}" type="presOf" srcId="{029732F7-2528-4B74-BBC6-397F323EC138}" destId="{F5BAD73F-E6AC-4A64-AEBB-303CF4CCD3E3}" srcOrd="0" destOrd="1" presId="urn:microsoft.com/office/officeart/2005/8/layout/vList5"/>
    <dgm:cxn modelId="{C2AC6490-AF7D-4921-B02E-3AB08FFA3937}" type="presOf" srcId="{C263D642-6D9B-4259-8B69-69C7698EC649}" destId="{8B6D5C01-C2DD-4409-A1EB-2305B25E93AF}" srcOrd="0" destOrd="0" presId="urn:microsoft.com/office/officeart/2005/8/layout/vList5"/>
    <dgm:cxn modelId="{0B640DC4-1E1E-44F6-BD32-65A5CA1C51C8}" type="presOf" srcId="{CC1002EA-867D-458A-8F3E-0DFF12F7D470}" destId="{4CABCD61-33C2-4A00-8AC7-FD5BAFA0BA2D}" srcOrd="0" destOrd="0" presId="urn:microsoft.com/office/officeart/2005/8/layout/vList5"/>
    <dgm:cxn modelId="{D71AC887-7D6E-40D6-96FC-D662ECF233D9}" srcId="{CC1002EA-867D-458A-8F3E-0DFF12F7D470}" destId="{72B4D97D-1124-4405-9108-473877D1C05E}" srcOrd="0" destOrd="0" parTransId="{875C6D5D-8F84-4D63-8A95-9ABFBFC820B4}" sibTransId="{1756FF9D-E24B-4047-A73D-CEDAC91AFF1C}"/>
    <dgm:cxn modelId="{C66B73FB-F124-4912-8E83-424195BF8CB6}" srcId="{B00BCAD5-2E9D-4018-8530-A6C9B4191CF4}" destId="{C263D642-6D9B-4259-8B69-69C7698EC649}" srcOrd="0" destOrd="0" parTransId="{BC3129F9-F8C5-41D2-81E6-5AFF39545A7B}" sibTransId="{7C831584-661F-41D3-807B-48438021F628}"/>
    <dgm:cxn modelId="{A9E3B853-F7CD-4D25-8CFC-9B2ACDC580C9}" type="presOf" srcId="{B00BCAD5-2E9D-4018-8530-A6C9B4191CF4}" destId="{971AC248-95DE-4526-A391-A4377B17583C}" srcOrd="0" destOrd="0" presId="urn:microsoft.com/office/officeart/2005/8/layout/vList5"/>
    <dgm:cxn modelId="{3C556AF6-C4C2-4064-B8B4-F8867AD054B4}" srcId="{5CCFC29E-5A6A-4310-9584-489AADAFDABF}" destId="{F57B8BD6-3176-42B9-868D-3E6CF42A7685}" srcOrd="1" destOrd="0" parTransId="{514D0A09-0D09-4127-905A-A693394D22E9}" sibTransId="{D3CBBC18-B893-4BDB-B15E-E53E80E4474F}"/>
    <dgm:cxn modelId="{542F0032-5C03-4970-875A-0CDB15676329}" srcId="{B00BCAD5-2E9D-4018-8530-A6C9B4191CF4}" destId="{5CCFC29E-5A6A-4310-9584-489AADAFDABF}" srcOrd="2" destOrd="0" parTransId="{95D2B03F-17A7-4DAF-B060-D919352765F6}" sibTransId="{28498DED-E6B6-4E61-9546-56D143BB1B02}"/>
    <dgm:cxn modelId="{4A923619-EC6B-40AC-89CB-B5D6BA440B2A}" srcId="{B00BCAD5-2E9D-4018-8530-A6C9B4191CF4}" destId="{CC1002EA-867D-458A-8F3E-0DFF12F7D470}" srcOrd="1" destOrd="0" parTransId="{67E180F1-2684-47DE-AF58-B7AD632C8A1E}" sibTransId="{017046E3-D296-49FD-AFDA-DA2C20FDD641}"/>
    <dgm:cxn modelId="{95556333-9CF6-4385-A812-B78E568D824A}" srcId="{C263D642-6D9B-4259-8B69-69C7698EC649}" destId="{CF85F4CF-BF14-4A46-9C2D-F7405C26AC91}" srcOrd="0" destOrd="0" parTransId="{040A5C36-095B-41D8-BCFF-FD38DF6890A9}" sibTransId="{7D1B4EE3-5AE2-40AE-8E0D-9995D6EF18AC}"/>
    <dgm:cxn modelId="{993D0B6F-72F7-4073-A667-3D34A0BEE232}" type="presOf" srcId="{F57B8BD6-3176-42B9-868D-3E6CF42A7685}" destId="{29227CD8-A3C6-4346-9733-635822DE9737}" srcOrd="0" destOrd="1" presId="urn:microsoft.com/office/officeart/2005/8/layout/vList5"/>
    <dgm:cxn modelId="{4D560BB5-5564-48D6-BCC5-AFB9466A1FCE}" type="presOf" srcId="{72B4D97D-1124-4405-9108-473877D1C05E}" destId="{F5BAD73F-E6AC-4A64-AEBB-303CF4CCD3E3}" srcOrd="0" destOrd="0" presId="urn:microsoft.com/office/officeart/2005/8/layout/vList5"/>
    <dgm:cxn modelId="{1249116E-9FD5-4D30-B5A2-95E1FE671ABE}" type="presOf" srcId="{5CCFC29E-5A6A-4310-9584-489AADAFDABF}" destId="{AF6575E4-9F09-4A68-8478-1EF48EC85918}" srcOrd="0" destOrd="0" presId="urn:microsoft.com/office/officeart/2005/8/layout/vList5"/>
    <dgm:cxn modelId="{D00E086E-C4EB-47A3-B9A5-7F0023322CF2}" srcId="{5CCFC29E-5A6A-4310-9584-489AADAFDABF}" destId="{F576CB72-EF27-4104-BEA3-BCED0BEB56D7}" srcOrd="0" destOrd="0" parTransId="{FB34D79D-80B7-4829-BC5E-1B6B79AEA11C}" sibTransId="{86CB8F0B-00B7-4B11-94EC-9FCE4A490BB2}"/>
    <dgm:cxn modelId="{026CD521-8D82-4D01-B15C-6DFBBFA59D72}" srcId="{CC1002EA-867D-458A-8F3E-0DFF12F7D470}" destId="{029732F7-2528-4B74-BBC6-397F323EC138}" srcOrd="1" destOrd="0" parTransId="{8C68DC0A-D0D1-4CED-AF44-98D269CDF5EE}" sibTransId="{B3CF7A40-4816-4B07-AFE5-1F94DEEE8FFD}"/>
    <dgm:cxn modelId="{252A36C4-1FD8-4DA0-B832-1866EC5E5A2D}" type="presParOf" srcId="{971AC248-95DE-4526-A391-A4377B17583C}" destId="{50827663-B54F-42C9-AFEE-E32472434CC8}" srcOrd="0" destOrd="0" presId="urn:microsoft.com/office/officeart/2005/8/layout/vList5"/>
    <dgm:cxn modelId="{AB76D12E-4557-4F67-AD53-3D8D32206AE7}" type="presParOf" srcId="{50827663-B54F-42C9-AFEE-E32472434CC8}" destId="{8B6D5C01-C2DD-4409-A1EB-2305B25E93AF}" srcOrd="0" destOrd="0" presId="urn:microsoft.com/office/officeart/2005/8/layout/vList5"/>
    <dgm:cxn modelId="{E9D9FBF4-9319-4B31-9BF2-C3E9602CE0DE}" type="presParOf" srcId="{50827663-B54F-42C9-AFEE-E32472434CC8}" destId="{06E7E4FF-2E93-4A16-83B2-D4A774F94ECD}" srcOrd="1" destOrd="0" presId="urn:microsoft.com/office/officeart/2005/8/layout/vList5"/>
    <dgm:cxn modelId="{A585AD45-C9B3-4287-9FF9-E62CFED6A48E}" type="presParOf" srcId="{971AC248-95DE-4526-A391-A4377B17583C}" destId="{2D525114-89C2-47C3-AE63-68B09ECF30B8}" srcOrd="1" destOrd="0" presId="urn:microsoft.com/office/officeart/2005/8/layout/vList5"/>
    <dgm:cxn modelId="{5894EDD6-E782-49B6-9B13-A71A80441662}" type="presParOf" srcId="{971AC248-95DE-4526-A391-A4377B17583C}" destId="{B441DDA0-A742-4797-8EB9-5E4C0317F765}" srcOrd="2" destOrd="0" presId="urn:microsoft.com/office/officeart/2005/8/layout/vList5"/>
    <dgm:cxn modelId="{6950EC95-193C-4E83-AA5A-A5D2F12B4C04}" type="presParOf" srcId="{B441DDA0-A742-4797-8EB9-5E4C0317F765}" destId="{4CABCD61-33C2-4A00-8AC7-FD5BAFA0BA2D}" srcOrd="0" destOrd="0" presId="urn:microsoft.com/office/officeart/2005/8/layout/vList5"/>
    <dgm:cxn modelId="{AD1B8371-62EB-4A51-904F-D7A3DA2A1FF6}" type="presParOf" srcId="{B441DDA0-A742-4797-8EB9-5E4C0317F765}" destId="{F5BAD73F-E6AC-4A64-AEBB-303CF4CCD3E3}" srcOrd="1" destOrd="0" presId="urn:microsoft.com/office/officeart/2005/8/layout/vList5"/>
    <dgm:cxn modelId="{7A6A43EB-3B42-4BCE-AB5C-E5FC7FD2E10D}" type="presParOf" srcId="{971AC248-95DE-4526-A391-A4377B17583C}" destId="{7AF9DAD6-1A99-41E5-A42C-0B85793B04D5}" srcOrd="3" destOrd="0" presId="urn:microsoft.com/office/officeart/2005/8/layout/vList5"/>
    <dgm:cxn modelId="{E63BDC83-71AB-4735-90A4-31596422A8AC}" type="presParOf" srcId="{971AC248-95DE-4526-A391-A4377B17583C}" destId="{3FEC7ABB-BE61-4E82-A6A8-EFD1FA04C675}" srcOrd="4" destOrd="0" presId="urn:microsoft.com/office/officeart/2005/8/layout/vList5"/>
    <dgm:cxn modelId="{28C75CB4-F767-420E-AAAC-FBC850F36375}" type="presParOf" srcId="{3FEC7ABB-BE61-4E82-A6A8-EFD1FA04C675}" destId="{AF6575E4-9F09-4A68-8478-1EF48EC85918}" srcOrd="0" destOrd="0" presId="urn:microsoft.com/office/officeart/2005/8/layout/vList5"/>
    <dgm:cxn modelId="{077F9895-2294-4CA6-8505-95DBA82B28B6}" type="presParOf" srcId="{3FEC7ABB-BE61-4E82-A6A8-EFD1FA04C675}" destId="{29227CD8-A3C6-4346-9733-635822DE97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E7E4FF-2E93-4A16-83B2-D4A774F94ECD}">
      <dsp:nvSpPr>
        <dsp:cNvPr id="0" name=""/>
        <dsp:cNvSpPr/>
      </dsp:nvSpPr>
      <dsp:spPr>
        <a:xfrm rot="5400000">
          <a:off x="4810696" y="-1813124"/>
          <a:ext cx="1151002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Protezione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prodotti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comunitari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dalle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importazioni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Paesi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Terzi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Ratio: </a:t>
          </a:r>
          <a:r>
            <a:rPr lang="en-US" sz="1600" kern="1200" dirty="0" err="1" smtClean="0"/>
            <a:t>incremento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scambi</a:t>
          </a:r>
          <a:r>
            <a:rPr lang="en-US" sz="1600" kern="1200" dirty="0" smtClean="0"/>
            <a:t> intra-</a:t>
          </a:r>
          <a:r>
            <a:rPr lang="en-US" sz="1600" kern="1200" dirty="0" err="1" smtClean="0"/>
            <a:t>Cee</a:t>
          </a:r>
          <a:endParaRPr lang="en-US" sz="1600" kern="1200" dirty="0"/>
        </a:p>
      </dsp:txBody>
      <dsp:txXfrm rot="5400000">
        <a:off x="4810696" y="-1813124"/>
        <a:ext cx="1151002" cy="5069363"/>
      </dsp:txXfrm>
    </dsp:sp>
    <dsp:sp modelId="{8B6D5C01-C2DD-4409-A1EB-2305B25E93AF}">
      <dsp:nvSpPr>
        <dsp:cNvPr id="0" name=""/>
        <dsp:cNvSpPr/>
      </dsp:nvSpPr>
      <dsp:spPr>
        <a:xfrm>
          <a:off x="0" y="2179"/>
          <a:ext cx="2851516" cy="1438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Preferenza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commerciale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prodotti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Comunitari</a:t>
          </a:r>
          <a:endParaRPr lang="en-US" sz="2100" kern="1200" dirty="0"/>
        </a:p>
      </dsp:txBody>
      <dsp:txXfrm>
        <a:off x="0" y="2179"/>
        <a:ext cx="2851516" cy="1438753"/>
      </dsp:txXfrm>
    </dsp:sp>
    <dsp:sp modelId="{F5BAD73F-E6AC-4A64-AEBB-303CF4CCD3E3}">
      <dsp:nvSpPr>
        <dsp:cNvPr id="0" name=""/>
        <dsp:cNvSpPr/>
      </dsp:nvSpPr>
      <dsp:spPr>
        <a:xfrm rot="5400000">
          <a:off x="4810696" y="-302433"/>
          <a:ext cx="1151002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Rimozione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ostacoli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allo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scambio</a:t>
          </a:r>
          <a:r>
            <a:rPr lang="en-US" sz="1600" kern="1200" dirty="0" smtClean="0"/>
            <a:t> per </a:t>
          </a:r>
          <a:r>
            <a:rPr lang="en-US" sz="1600" kern="1200" dirty="0" err="1" smtClean="0"/>
            <a:t>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prodotti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agricoli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Cee</a:t>
          </a:r>
          <a:r>
            <a:rPr lang="en-US" sz="1600" kern="1200" dirty="0" smtClean="0"/>
            <a:t>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Convergenza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prezzi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nazionali</a:t>
          </a:r>
          <a:r>
            <a:rPr lang="en-US" sz="1600" kern="1200" dirty="0" smtClean="0"/>
            <a:t> verso un </a:t>
          </a:r>
          <a:r>
            <a:rPr lang="en-US" sz="1600" kern="1200" dirty="0" err="1" smtClean="0"/>
            <a:t>prezzo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unico</a:t>
          </a:r>
          <a:endParaRPr lang="en-US" sz="1600" kern="1200" dirty="0"/>
        </a:p>
      </dsp:txBody>
      <dsp:txXfrm rot="5400000">
        <a:off x="4810696" y="-302433"/>
        <a:ext cx="1151002" cy="5069363"/>
      </dsp:txXfrm>
    </dsp:sp>
    <dsp:sp modelId="{4CABCD61-33C2-4A00-8AC7-FD5BAFA0BA2D}">
      <dsp:nvSpPr>
        <dsp:cNvPr id="0" name=""/>
        <dsp:cNvSpPr/>
      </dsp:nvSpPr>
      <dsp:spPr>
        <a:xfrm>
          <a:off x="0" y="1512871"/>
          <a:ext cx="2851516" cy="1438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Libera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circolazione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prodotti</a:t>
          </a:r>
          <a:r>
            <a:rPr lang="en-US" sz="2100" kern="1200" dirty="0" smtClean="0"/>
            <a:t> e </a:t>
          </a:r>
          <a:r>
            <a:rPr lang="en-US" sz="2100" kern="1200" dirty="0" err="1" smtClean="0"/>
            <a:t>unicità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mercato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agricolo</a:t>
          </a:r>
          <a:endParaRPr lang="en-US" sz="2100" kern="1200" dirty="0"/>
        </a:p>
      </dsp:txBody>
      <dsp:txXfrm>
        <a:off x="0" y="1512871"/>
        <a:ext cx="2851516" cy="1438753"/>
      </dsp:txXfrm>
    </dsp:sp>
    <dsp:sp modelId="{29227CD8-A3C6-4346-9733-635822DE9737}">
      <dsp:nvSpPr>
        <dsp:cNvPr id="0" name=""/>
        <dsp:cNvSpPr/>
      </dsp:nvSpPr>
      <dsp:spPr>
        <a:xfrm rot="5400000">
          <a:off x="4810696" y="1208257"/>
          <a:ext cx="1151002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Partecipazione</a:t>
          </a:r>
          <a:r>
            <a:rPr lang="en-US" sz="1600" kern="1200" dirty="0" smtClean="0"/>
            <a:t> in </a:t>
          </a:r>
          <a:r>
            <a:rPr lang="en-US" sz="1600" kern="1200" dirty="0" err="1" smtClean="0"/>
            <a:t>solido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alle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spese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della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politica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agricola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Strumento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impiegato</a:t>
          </a:r>
          <a:r>
            <a:rPr lang="en-US" sz="1600" kern="1200" dirty="0" smtClean="0"/>
            <a:t> è </a:t>
          </a:r>
          <a:r>
            <a:rPr lang="en-US" sz="1600" kern="1200" dirty="0" err="1" smtClean="0"/>
            <a:t>il</a:t>
          </a:r>
          <a:r>
            <a:rPr lang="en-US" sz="1600" kern="1200" dirty="0" smtClean="0"/>
            <a:t> FEOGA</a:t>
          </a:r>
          <a:endParaRPr lang="en-US" sz="1600" kern="1200" dirty="0"/>
        </a:p>
      </dsp:txBody>
      <dsp:txXfrm rot="5400000">
        <a:off x="4810696" y="1208257"/>
        <a:ext cx="1151002" cy="5069363"/>
      </dsp:txXfrm>
    </dsp:sp>
    <dsp:sp modelId="{AF6575E4-9F09-4A68-8478-1EF48EC85918}">
      <dsp:nvSpPr>
        <dsp:cNvPr id="0" name=""/>
        <dsp:cNvSpPr/>
      </dsp:nvSpPr>
      <dsp:spPr>
        <a:xfrm>
          <a:off x="0" y="3023562"/>
          <a:ext cx="2851516" cy="1438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Solidarietà</a:t>
          </a:r>
          <a:r>
            <a:rPr lang="en-US" sz="2100" kern="1200" dirty="0" smtClean="0"/>
            <a:t> e </a:t>
          </a:r>
          <a:r>
            <a:rPr lang="en-US" sz="2100" kern="1200" dirty="0" err="1" smtClean="0"/>
            <a:t>garanzia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finanziaria</a:t>
          </a:r>
          <a:endParaRPr lang="en-US" sz="2100" kern="1200" dirty="0"/>
        </a:p>
      </dsp:txBody>
      <dsp:txXfrm>
        <a:off x="0" y="3023562"/>
        <a:ext cx="2851516" cy="1438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CC83A-AF4D-46D2-AA0C-D645E3E081B0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28BAD-A2EE-4D6F-A23B-C4A155DE8C9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82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28BAD-A2EE-4D6F-A23B-C4A155DE8C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86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EEB5E43-A8E5-4D30-97EE-3F097EBD1F99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E271599-6AA6-44D1-ADAF-571AF0299932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4D8F-2473-4981-9A5C-4FBA1B62C644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834-3698-4EED-B9E3-81EC6D59C95A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60C3-980A-4C62-AD60-9F6AD25A67D5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D770-E337-4C0D-A5EC-5C17ABB1A86E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023E-07F5-4585-BC0D-4ADC75391923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7B7-A97E-4018-9CED-844BA5D5C999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C05C-E569-4907-A3A4-5CC82B56BE4A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D77C-FC97-42D2-A485-79BAACED06BD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955B-3163-413D-B3A9-F3AD13911FFF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627C-24DF-4FE2-92FD-95DF4C0FBE33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21FBFE2-53BB-4475-863D-8C12410248E4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E271599-6AA6-44D1-ADAF-571AF0299932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La </a:t>
            </a:r>
            <a:r>
              <a:rPr lang="en-US" b="1" dirty="0" err="1" smtClean="0">
                <a:solidFill>
                  <a:schemeClr val="tx1"/>
                </a:solidFill>
              </a:rPr>
              <a:t>Politica</a:t>
            </a:r>
            <a:r>
              <a:rPr lang="en-US" b="1" dirty="0" smtClean="0">
                <a:solidFill>
                  <a:schemeClr val="tx1"/>
                </a:solidFill>
              </a:rPr>
              <a:t> Agricola </a:t>
            </a:r>
            <a:r>
              <a:rPr lang="en-US" b="1" dirty="0" err="1" smtClean="0">
                <a:solidFill>
                  <a:schemeClr val="tx1"/>
                </a:solidFill>
              </a:rPr>
              <a:t>Comune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origini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Riforma</a:t>
            </a:r>
            <a:r>
              <a:rPr lang="en-US" dirty="0" smtClean="0"/>
              <a:t> Mac </a:t>
            </a:r>
            <a:r>
              <a:rPr lang="en-US" dirty="0" err="1" smtClean="0"/>
              <a:t>Sharry</a:t>
            </a:r>
            <a:r>
              <a:rPr lang="en-US" dirty="0" smtClean="0"/>
              <a:t> 1992</a:t>
            </a:r>
          </a:p>
          <a:p>
            <a:endParaRPr lang="en-US" dirty="0"/>
          </a:p>
          <a:p>
            <a:r>
              <a:rPr lang="en-US" dirty="0" smtClean="0"/>
              <a:t>A.A. </a:t>
            </a:r>
            <a:r>
              <a:rPr lang="en-US" dirty="0" smtClean="0"/>
              <a:t>2017-2018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4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05" y="188640"/>
            <a:ext cx="15049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788024" y="18864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Sapienza Università di Roma</a:t>
            </a:r>
          </a:p>
          <a:p>
            <a:pPr algn="r"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Dipartimento di Scienze Sociali ed Economiche </a:t>
            </a:r>
            <a:r>
              <a:rPr lang="it-IT" b="1" i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</a:p>
          <a:p>
            <a:pPr algn="r"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Anno Accademico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2016-2017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defRPr/>
            </a:pPr>
            <a:endParaRPr lang="it-IT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://www.lintellettualedissidente.it/wp-content/uploads/2013/12/pac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564904"/>
            <a:ext cx="43815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62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Strumenti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PAC</a:t>
            </a:r>
            <a:endParaRPr lang="en-US" dirty="0"/>
          </a:p>
        </p:txBody>
      </p:sp>
      <p:sp>
        <p:nvSpPr>
          <p:cNvPr id="4" name="Ovale 3"/>
          <p:cNvSpPr/>
          <p:nvPr/>
        </p:nvSpPr>
        <p:spPr>
          <a:xfrm>
            <a:off x="2915816" y="2276872"/>
            <a:ext cx="331236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principali</a:t>
            </a:r>
            <a:r>
              <a:rPr lang="en-US" dirty="0" smtClean="0"/>
              <a:t> </a:t>
            </a:r>
            <a:r>
              <a:rPr lang="en-US" dirty="0" err="1" smtClean="0"/>
              <a:t>strumenti</a:t>
            </a:r>
            <a:endParaRPr lang="en-US" dirty="0"/>
          </a:p>
        </p:txBody>
      </p:sp>
      <p:cxnSp>
        <p:nvCxnSpPr>
          <p:cNvPr id="6" name="Connettore 2 5"/>
          <p:cNvCxnSpPr>
            <a:stCxn id="4" idx="3"/>
          </p:cNvCxnSpPr>
          <p:nvPr/>
        </p:nvCxnSpPr>
        <p:spPr>
          <a:xfrm flipH="1">
            <a:off x="2267744" y="3690513"/>
            <a:ext cx="1133157" cy="11066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stCxn id="4" idx="4"/>
          </p:cNvCxnSpPr>
          <p:nvPr/>
        </p:nvCxnSpPr>
        <p:spPr>
          <a:xfrm>
            <a:off x="4572000" y="393305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4" idx="5"/>
          </p:cNvCxnSpPr>
          <p:nvPr/>
        </p:nvCxnSpPr>
        <p:spPr>
          <a:xfrm>
            <a:off x="5743099" y="3690513"/>
            <a:ext cx="989141" cy="11066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arrotondato 10"/>
          <p:cNvSpPr/>
          <p:nvPr/>
        </p:nvSpPr>
        <p:spPr>
          <a:xfrm>
            <a:off x="611560" y="4804804"/>
            <a:ext cx="2573317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Organizzazione</a:t>
            </a:r>
            <a:r>
              <a:rPr lang="en-US" b="1" dirty="0" smtClean="0"/>
              <a:t> </a:t>
            </a:r>
            <a:r>
              <a:rPr lang="en-US" b="1" dirty="0" err="1" smtClean="0"/>
              <a:t>Comune</a:t>
            </a:r>
            <a:r>
              <a:rPr lang="en-US" b="1" dirty="0" smtClean="0"/>
              <a:t>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Mercati</a:t>
            </a:r>
            <a:r>
              <a:rPr lang="en-US" b="1" dirty="0" smtClean="0"/>
              <a:t> </a:t>
            </a:r>
            <a:r>
              <a:rPr lang="en-US" b="1" dirty="0" err="1" smtClean="0"/>
              <a:t>Agricoli</a:t>
            </a:r>
            <a:endParaRPr lang="en-US" b="1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3268221" y="4797152"/>
            <a:ext cx="2573317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Fondo</a:t>
            </a:r>
            <a:r>
              <a:rPr lang="en-US" b="1" dirty="0" smtClean="0"/>
              <a:t> </a:t>
            </a:r>
            <a:r>
              <a:rPr lang="en-US" b="1" dirty="0" err="1" smtClean="0"/>
              <a:t>Europeo</a:t>
            </a:r>
            <a:r>
              <a:rPr lang="en-US" b="1" dirty="0" smtClean="0"/>
              <a:t> di </a:t>
            </a:r>
            <a:r>
              <a:rPr lang="en-US" b="1" dirty="0" err="1" smtClean="0"/>
              <a:t>Orientamento</a:t>
            </a:r>
            <a:r>
              <a:rPr lang="en-US" b="1" dirty="0" smtClean="0"/>
              <a:t> e </a:t>
            </a:r>
            <a:r>
              <a:rPr lang="en-US" b="1" dirty="0" err="1" smtClean="0"/>
              <a:t>Garanzia</a:t>
            </a:r>
            <a:endParaRPr lang="en-US" b="1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5940152" y="4797152"/>
            <a:ext cx="2573317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Sistema </a:t>
            </a:r>
            <a:r>
              <a:rPr lang="en-US" b="1" dirty="0" err="1" smtClean="0"/>
              <a:t>Agromonetario</a:t>
            </a:r>
            <a:endParaRPr lang="en-US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8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Organizzazione</a:t>
            </a:r>
            <a:r>
              <a:rPr lang="en-US" dirty="0" smtClean="0"/>
              <a:t> </a:t>
            </a:r>
            <a:r>
              <a:rPr lang="en-US" dirty="0" err="1" smtClean="0"/>
              <a:t>Comune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Mercati</a:t>
            </a:r>
            <a:r>
              <a:rPr lang="en-US" dirty="0" smtClean="0"/>
              <a:t> </a:t>
            </a:r>
            <a:r>
              <a:rPr lang="en-US" dirty="0" err="1" smtClean="0"/>
              <a:t>Agricoli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683568" y="1916832"/>
            <a:ext cx="784887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OCMA: opera in </a:t>
            </a:r>
            <a:r>
              <a:rPr lang="en-US" dirty="0" err="1" smtClean="0"/>
              <a:t>sostituzione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singole</a:t>
            </a:r>
            <a:r>
              <a:rPr lang="en-US" dirty="0" smtClean="0"/>
              <a:t> </a:t>
            </a:r>
            <a:r>
              <a:rPr lang="en-US" dirty="0" err="1" smtClean="0"/>
              <a:t>politiche</a:t>
            </a:r>
            <a:r>
              <a:rPr lang="en-US" dirty="0" smtClean="0"/>
              <a:t> </a:t>
            </a:r>
            <a:r>
              <a:rPr lang="en-US" dirty="0" err="1" smtClean="0"/>
              <a:t>agricole</a:t>
            </a:r>
            <a:r>
              <a:rPr lang="en-US" dirty="0" smtClean="0"/>
              <a:t> </a:t>
            </a:r>
            <a:r>
              <a:rPr lang="en-US" dirty="0" err="1" smtClean="0"/>
              <a:t>nazionali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683568" y="3933056"/>
            <a:ext cx="352839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Politica</a:t>
            </a:r>
            <a:r>
              <a:rPr lang="en-US" b="1" dirty="0" smtClean="0"/>
              <a:t> </a:t>
            </a:r>
            <a:r>
              <a:rPr lang="en-US" b="1" dirty="0" err="1" smtClean="0"/>
              <a:t>autonoma</a:t>
            </a:r>
            <a:r>
              <a:rPr lang="en-US" b="1" dirty="0" smtClean="0"/>
              <a:t>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prezzi</a:t>
            </a:r>
            <a:r>
              <a:rPr lang="en-US" b="1" dirty="0" smtClean="0"/>
              <a:t> </a:t>
            </a:r>
            <a:r>
              <a:rPr lang="en-US" b="1" dirty="0" err="1" smtClean="0"/>
              <a:t>agricoli</a:t>
            </a:r>
            <a:endParaRPr lang="en-US" b="1" dirty="0"/>
          </a:p>
        </p:txBody>
      </p:sp>
      <p:sp>
        <p:nvSpPr>
          <p:cNvPr id="6" name="Rettangolo 5"/>
          <p:cNvSpPr/>
          <p:nvPr/>
        </p:nvSpPr>
        <p:spPr>
          <a:xfrm>
            <a:off x="4860032" y="3933056"/>
            <a:ext cx="352839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Regime </a:t>
            </a:r>
            <a:r>
              <a:rPr lang="en-US" b="1" dirty="0" err="1" smtClean="0"/>
              <a:t>degli</a:t>
            </a:r>
            <a:r>
              <a:rPr lang="en-US" b="1" dirty="0" smtClean="0"/>
              <a:t> </a:t>
            </a:r>
            <a:r>
              <a:rPr lang="en-US" b="1" dirty="0" err="1" smtClean="0"/>
              <a:t>scambi</a:t>
            </a:r>
            <a:r>
              <a:rPr lang="en-US" b="1" dirty="0" smtClean="0"/>
              <a:t> con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Paesi</a:t>
            </a:r>
            <a:r>
              <a:rPr lang="en-US" b="1" dirty="0" smtClean="0"/>
              <a:t> </a:t>
            </a:r>
            <a:r>
              <a:rPr lang="en-US" b="1" dirty="0" err="1" smtClean="0"/>
              <a:t>Terzi</a:t>
            </a:r>
            <a:endParaRPr lang="en-US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632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OCMA: </a:t>
            </a:r>
            <a:r>
              <a:rPr lang="en-US" b="1" dirty="0" err="1" smtClean="0"/>
              <a:t>Politica</a:t>
            </a:r>
            <a:r>
              <a:rPr lang="en-US" b="1" dirty="0" smtClean="0"/>
              <a:t> </a:t>
            </a:r>
            <a:r>
              <a:rPr lang="en-US" b="1" dirty="0" err="1"/>
              <a:t>autonoma</a:t>
            </a:r>
            <a:r>
              <a:rPr lang="en-US" b="1" dirty="0"/>
              <a:t> </a:t>
            </a:r>
            <a:r>
              <a:rPr lang="en-US" b="1" dirty="0" err="1"/>
              <a:t>dei</a:t>
            </a:r>
            <a:r>
              <a:rPr lang="en-US" b="1" dirty="0"/>
              <a:t> </a:t>
            </a:r>
            <a:r>
              <a:rPr lang="en-US" b="1" dirty="0" err="1"/>
              <a:t>prezzi</a:t>
            </a:r>
            <a:r>
              <a:rPr lang="en-US" b="1" dirty="0"/>
              <a:t> </a:t>
            </a:r>
            <a:r>
              <a:rPr lang="en-US" b="1" dirty="0" err="1" smtClean="0"/>
              <a:t>agricoli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755576" y="1844824"/>
            <a:ext cx="770485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OCMA per </a:t>
            </a:r>
            <a:r>
              <a:rPr lang="en-US" dirty="0" err="1" smtClean="0"/>
              <a:t>perseguire</a:t>
            </a:r>
            <a:r>
              <a:rPr lang="en-US" dirty="0" smtClean="0"/>
              <a:t> </a:t>
            </a:r>
            <a:r>
              <a:rPr lang="en-US" dirty="0" err="1" smtClean="0"/>
              <a:t>l’obiettivo</a:t>
            </a:r>
            <a:r>
              <a:rPr lang="en-US" dirty="0" smtClean="0"/>
              <a:t> “</a:t>
            </a:r>
            <a:r>
              <a:rPr lang="en-US" dirty="0" err="1" smtClean="0"/>
              <a:t>stabilità</a:t>
            </a:r>
            <a:r>
              <a:rPr lang="en-US" dirty="0" smtClean="0"/>
              <a:t> del </a:t>
            </a:r>
            <a:r>
              <a:rPr lang="en-US" dirty="0" err="1" smtClean="0"/>
              <a:t>mercato</a:t>
            </a:r>
            <a:r>
              <a:rPr lang="en-US" dirty="0" smtClean="0"/>
              <a:t>” </a:t>
            </a:r>
            <a:r>
              <a:rPr lang="en-US" dirty="0" err="1" smtClean="0"/>
              <a:t>ricorre</a:t>
            </a:r>
            <a:r>
              <a:rPr lang="en-US" dirty="0" smtClean="0"/>
              <a:t> a </a:t>
            </a:r>
            <a:r>
              <a:rPr lang="en-US" dirty="0" err="1" smtClean="0"/>
              <a:t>misure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DIRETTE  e INDIRETTE</a:t>
            </a:r>
            <a:endParaRPr lang="en-US" dirty="0"/>
          </a:p>
        </p:txBody>
      </p:sp>
      <p:sp>
        <p:nvSpPr>
          <p:cNvPr id="7" name="Rettangolo arrotondato 6"/>
          <p:cNvSpPr/>
          <p:nvPr/>
        </p:nvSpPr>
        <p:spPr>
          <a:xfrm>
            <a:off x="755576" y="3212976"/>
            <a:ext cx="3852428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DIRETTE: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Prezzo</a:t>
            </a:r>
            <a:r>
              <a:rPr lang="en-US" b="1" dirty="0" smtClean="0"/>
              <a:t> </a:t>
            </a:r>
            <a:r>
              <a:rPr lang="en-US" b="1" dirty="0" err="1" smtClean="0"/>
              <a:t>agricolo</a:t>
            </a:r>
            <a:r>
              <a:rPr lang="en-US" b="1" dirty="0" smtClean="0"/>
              <a:t> </a:t>
            </a:r>
            <a:r>
              <a:rPr lang="en-US" b="1" dirty="0" err="1" smtClean="0"/>
              <a:t>garantito</a:t>
            </a:r>
            <a:r>
              <a:rPr lang="en-US" b="1" dirty="0" smtClean="0"/>
              <a:t>: </a:t>
            </a:r>
            <a:r>
              <a:rPr lang="en-US" dirty="0" err="1" smtClean="0"/>
              <a:t>interventi</a:t>
            </a:r>
            <a:r>
              <a:rPr lang="en-US" dirty="0" smtClean="0"/>
              <a:t> </a:t>
            </a:r>
            <a:r>
              <a:rPr lang="en-US" dirty="0" err="1" smtClean="0"/>
              <a:t>comunitari</a:t>
            </a:r>
            <a:r>
              <a:rPr lang="en-US" dirty="0" smtClean="0"/>
              <a:t> e </a:t>
            </a:r>
            <a:r>
              <a:rPr lang="en-US" dirty="0" err="1" smtClean="0"/>
              <a:t>nazionali</a:t>
            </a:r>
            <a:r>
              <a:rPr lang="en-US" dirty="0" smtClean="0"/>
              <a:t> per </a:t>
            </a:r>
            <a:r>
              <a:rPr lang="en-US" dirty="0" err="1" smtClean="0"/>
              <a:t>mantere</a:t>
            </a:r>
            <a:r>
              <a:rPr lang="en-US" dirty="0" smtClean="0"/>
              <a:t> stabile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prezzi</a:t>
            </a:r>
            <a:r>
              <a:rPr lang="en-US" dirty="0" smtClean="0"/>
              <a:t> </a:t>
            </a:r>
            <a:r>
              <a:rPr lang="en-US" dirty="0" err="1" smtClean="0"/>
              <a:t>agricoli</a:t>
            </a:r>
            <a:r>
              <a:rPr lang="en-US" dirty="0" smtClean="0"/>
              <a:t>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Deficient payment: </a:t>
            </a:r>
            <a:r>
              <a:rPr lang="en-US" dirty="0" err="1" smtClean="0"/>
              <a:t>mantere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prezzo</a:t>
            </a:r>
            <a:r>
              <a:rPr lang="en-US" dirty="0" smtClean="0"/>
              <a:t> </a:t>
            </a:r>
            <a:r>
              <a:rPr lang="en-US" dirty="0" err="1" smtClean="0"/>
              <a:t>garantito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produttori</a:t>
            </a:r>
            <a:r>
              <a:rPr lang="en-US" dirty="0" smtClean="0"/>
              <a:t>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incidesse</a:t>
            </a:r>
            <a:r>
              <a:rPr lang="en-US" dirty="0" smtClean="0"/>
              <a:t> sui </a:t>
            </a:r>
            <a:r>
              <a:rPr lang="en-US" dirty="0" err="1" smtClean="0"/>
              <a:t>consumatori</a:t>
            </a:r>
            <a:endParaRPr lang="en-US" b="1" dirty="0" smtClean="0"/>
          </a:p>
        </p:txBody>
      </p:sp>
      <p:sp>
        <p:nvSpPr>
          <p:cNvPr id="8" name="Rettangolo arrotondato 7"/>
          <p:cNvSpPr/>
          <p:nvPr/>
        </p:nvSpPr>
        <p:spPr>
          <a:xfrm>
            <a:off x="4760404" y="3212976"/>
            <a:ext cx="3852428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INDIRETTE: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Misure</a:t>
            </a:r>
            <a:r>
              <a:rPr lang="en-US" b="1" dirty="0" smtClean="0"/>
              <a:t> di </a:t>
            </a:r>
            <a:r>
              <a:rPr lang="en-US" b="1" dirty="0" err="1" smtClean="0"/>
              <a:t>bonifica</a:t>
            </a:r>
            <a:r>
              <a:rPr lang="en-US" b="1" dirty="0" smtClean="0"/>
              <a:t> o di </a:t>
            </a:r>
            <a:r>
              <a:rPr lang="en-US" b="1" dirty="0" err="1" smtClean="0"/>
              <a:t>sottrazione</a:t>
            </a:r>
            <a:r>
              <a:rPr lang="en-US" b="1" dirty="0" smtClean="0"/>
              <a:t> </a:t>
            </a:r>
            <a:r>
              <a:rPr lang="en-US" b="1" dirty="0" err="1" smtClean="0"/>
              <a:t>delle</a:t>
            </a:r>
            <a:r>
              <a:rPr lang="en-US" b="1" dirty="0"/>
              <a:t> </a:t>
            </a:r>
            <a:r>
              <a:rPr lang="en-US" b="1" dirty="0" err="1" smtClean="0"/>
              <a:t>terre</a:t>
            </a:r>
            <a:r>
              <a:rPr lang="en-US" b="1" dirty="0" smtClean="0"/>
              <a:t> dal mare;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Misure</a:t>
            </a:r>
            <a:r>
              <a:rPr lang="en-US" b="1" dirty="0" smtClean="0"/>
              <a:t> set-aside.</a:t>
            </a:r>
            <a:endParaRPr lang="en-US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9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OCM: Il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prezzi</a:t>
            </a:r>
            <a:r>
              <a:rPr lang="en-US" dirty="0" smtClean="0"/>
              <a:t> </a:t>
            </a:r>
            <a:r>
              <a:rPr lang="en-US" dirty="0" err="1" smtClean="0"/>
              <a:t>agricoli</a:t>
            </a:r>
            <a:r>
              <a:rPr lang="en-US" dirty="0" smtClean="0"/>
              <a:t> </a:t>
            </a:r>
            <a:r>
              <a:rPr lang="en-US" dirty="0" err="1" smtClean="0"/>
              <a:t>interni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Cee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Prezzo</a:t>
            </a:r>
            <a:r>
              <a:rPr lang="en-US" b="1" dirty="0" smtClean="0"/>
              <a:t> </a:t>
            </a:r>
            <a:r>
              <a:rPr lang="en-US" b="1" dirty="0" err="1" smtClean="0"/>
              <a:t>Unico</a:t>
            </a:r>
            <a:r>
              <a:rPr lang="en-US" b="1" dirty="0" smtClean="0"/>
              <a:t>:</a:t>
            </a:r>
            <a:r>
              <a:rPr lang="en-US" dirty="0" smtClean="0"/>
              <a:t> ha un </a:t>
            </a:r>
            <a:r>
              <a:rPr lang="en-US" dirty="0" err="1" smtClean="0"/>
              <a:t>valore</a:t>
            </a:r>
            <a:r>
              <a:rPr lang="en-US" dirty="0" smtClean="0"/>
              <a:t> </a:t>
            </a:r>
            <a:r>
              <a:rPr lang="en-US" dirty="0" err="1" smtClean="0"/>
              <a:t>teorico</a:t>
            </a:r>
            <a:r>
              <a:rPr lang="en-US" dirty="0" smtClean="0"/>
              <a:t>, </a:t>
            </a:r>
            <a:r>
              <a:rPr lang="en-US" dirty="0" err="1" smtClean="0"/>
              <a:t>fissato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Commissione</a:t>
            </a:r>
            <a:r>
              <a:rPr lang="en-US" dirty="0" smtClean="0"/>
              <a:t> per </a:t>
            </a:r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prodotto</a:t>
            </a:r>
            <a:r>
              <a:rPr lang="en-US" dirty="0" smtClean="0"/>
              <a:t>;</a:t>
            </a:r>
          </a:p>
          <a:p>
            <a:r>
              <a:rPr lang="en-US" b="1" dirty="0" err="1" smtClean="0"/>
              <a:t>Prezzo</a:t>
            </a:r>
            <a:r>
              <a:rPr lang="en-US" b="1" dirty="0" smtClean="0"/>
              <a:t> </a:t>
            </a:r>
            <a:r>
              <a:rPr lang="en-US" b="1" dirty="0" err="1" smtClean="0"/>
              <a:t>Garantito</a:t>
            </a:r>
            <a:r>
              <a:rPr lang="en-US" b="1" dirty="0" smtClean="0"/>
              <a:t>: </a:t>
            </a:r>
            <a:r>
              <a:rPr lang="en-US" dirty="0" err="1" smtClean="0"/>
              <a:t>definito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prezzo</a:t>
            </a:r>
            <a:r>
              <a:rPr lang="en-US" dirty="0" smtClean="0"/>
              <a:t> “</a:t>
            </a:r>
            <a:r>
              <a:rPr lang="en-US" dirty="0" err="1" smtClean="0"/>
              <a:t>minimo</a:t>
            </a:r>
            <a:r>
              <a:rPr lang="en-US" dirty="0" smtClean="0"/>
              <a:t>” , </a:t>
            </a:r>
            <a:r>
              <a:rPr lang="en-US" dirty="0" err="1" smtClean="0"/>
              <a:t>fissato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prezzo</a:t>
            </a:r>
            <a:r>
              <a:rPr lang="en-US" dirty="0" smtClean="0"/>
              <a:t> </a:t>
            </a:r>
            <a:r>
              <a:rPr lang="en-US" dirty="0" err="1" smtClean="0"/>
              <a:t>reale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trovava</a:t>
            </a:r>
            <a:r>
              <a:rPr lang="en-US" dirty="0" smtClean="0"/>
              <a:t> </a:t>
            </a:r>
            <a:r>
              <a:rPr lang="en-US" dirty="0" err="1" smtClean="0"/>
              <a:t>sensibilmente</a:t>
            </a:r>
            <a:r>
              <a:rPr lang="en-US" dirty="0" smtClean="0"/>
              <a:t> sotto </a:t>
            </a:r>
            <a:r>
              <a:rPr lang="en-US" dirty="0" err="1" smtClean="0"/>
              <a:t>quello</a:t>
            </a:r>
            <a:r>
              <a:rPr lang="en-US" dirty="0" smtClean="0"/>
              <a:t> </a:t>
            </a:r>
            <a:r>
              <a:rPr lang="en-US" dirty="0" err="1" smtClean="0"/>
              <a:t>unico</a:t>
            </a:r>
            <a:r>
              <a:rPr lang="en-US" dirty="0" smtClean="0"/>
              <a:t>;</a:t>
            </a:r>
          </a:p>
          <a:p>
            <a:r>
              <a:rPr lang="en-US" b="1" dirty="0" err="1" smtClean="0"/>
              <a:t>Prezzo</a:t>
            </a:r>
            <a:r>
              <a:rPr lang="en-US" b="1" dirty="0" smtClean="0"/>
              <a:t> </a:t>
            </a:r>
            <a:r>
              <a:rPr lang="en-US" b="1" dirty="0" err="1" smtClean="0"/>
              <a:t>Soglia</a:t>
            </a:r>
            <a:r>
              <a:rPr lang="en-US" b="1" dirty="0" smtClean="0"/>
              <a:t>: </a:t>
            </a:r>
            <a:r>
              <a:rPr lang="en-US" dirty="0" err="1" smtClean="0"/>
              <a:t>stabilito</a:t>
            </a:r>
            <a:r>
              <a:rPr lang="en-US" dirty="0" smtClean="0"/>
              <a:t> per I </a:t>
            </a:r>
            <a:r>
              <a:rPr lang="en-US" dirty="0" err="1" smtClean="0"/>
              <a:t>prodotti</a:t>
            </a:r>
            <a:r>
              <a:rPr lang="en-US" dirty="0" smtClean="0"/>
              <a:t> extra-</a:t>
            </a:r>
            <a:r>
              <a:rPr lang="en-US" dirty="0" err="1" smtClean="0"/>
              <a:t>Cee</a:t>
            </a:r>
            <a:r>
              <a:rPr lang="en-US" dirty="0" smtClean="0"/>
              <a:t>, </a:t>
            </a:r>
            <a:r>
              <a:rPr lang="en-US" dirty="0" err="1" smtClean="0"/>
              <a:t>fissato</a:t>
            </a:r>
            <a:r>
              <a:rPr lang="en-US" dirty="0" smtClean="0"/>
              <a:t> al di sotto del 10% del </a:t>
            </a:r>
            <a:r>
              <a:rPr lang="en-US" dirty="0" err="1" smtClean="0"/>
              <a:t>prezzo</a:t>
            </a:r>
            <a:r>
              <a:rPr lang="en-US" dirty="0" smtClean="0"/>
              <a:t> </a:t>
            </a:r>
            <a:r>
              <a:rPr lang="en-US" dirty="0" err="1" smtClean="0"/>
              <a:t>unico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4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OMCA: Regime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Scambi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6805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OCMA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avvale</a:t>
            </a:r>
            <a:r>
              <a:rPr lang="en-US" dirty="0" smtClean="0"/>
              <a:t> di due </a:t>
            </a:r>
            <a:r>
              <a:rPr lang="en-US" dirty="0" err="1" smtClean="0"/>
              <a:t>misure</a:t>
            </a:r>
            <a:r>
              <a:rPr lang="en-US" dirty="0" smtClean="0"/>
              <a:t> di </a:t>
            </a:r>
            <a:r>
              <a:rPr lang="en-US" dirty="0" err="1" smtClean="0"/>
              <a:t>internvento</a:t>
            </a:r>
            <a:r>
              <a:rPr lang="en-US" dirty="0" smtClean="0"/>
              <a:t>:</a:t>
            </a:r>
          </a:p>
          <a:p>
            <a:pPr lvl="1"/>
            <a:r>
              <a:rPr lang="en-US" b="1" i="1" dirty="0" err="1" smtClean="0"/>
              <a:t>Prelievi</a:t>
            </a:r>
            <a:r>
              <a:rPr lang="en-US" b="1" i="1" dirty="0" smtClean="0"/>
              <a:t> </a:t>
            </a:r>
            <a:r>
              <a:rPr lang="en-US" b="1" i="1" dirty="0" err="1" smtClean="0"/>
              <a:t>variabili</a:t>
            </a:r>
            <a:r>
              <a:rPr lang="en-US" b="1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prelievi</a:t>
            </a:r>
            <a:r>
              <a:rPr lang="en-US" dirty="0" smtClean="0"/>
              <a:t> </a:t>
            </a:r>
            <a:r>
              <a:rPr lang="en-US" dirty="0" err="1" smtClean="0"/>
              <a:t>tariffari</a:t>
            </a:r>
            <a:r>
              <a:rPr lang="en-US" dirty="0" smtClean="0"/>
              <a:t> </a:t>
            </a:r>
            <a:r>
              <a:rPr lang="en-US" dirty="0" err="1" smtClean="0"/>
              <a:t>influenzati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fluttuazione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prezzi</a:t>
            </a:r>
            <a:r>
              <a:rPr lang="en-US" dirty="0" smtClean="0"/>
              <a:t> sui </a:t>
            </a:r>
            <a:r>
              <a:rPr lang="en-US" dirty="0" err="1" smtClean="0"/>
              <a:t>mercati</a:t>
            </a:r>
            <a:r>
              <a:rPr lang="en-US" dirty="0" smtClean="0"/>
              <a:t> </a:t>
            </a:r>
            <a:r>
              <a:rPr lang="en-US" dirty="0" err="1" smtClean="0"/>
              <a:t>internazionali</a:t>
            </a:r>
            <a:r>
              <a:rPr lang="en-US" dirty="0" smtClean="0"/>
              <a:t>. </a:t>
            </a:r>
            <a:r>
              <a:rPr lang="en-US" dirty="0" err="1" smtClean="0"/>
              <a:t>Duplice</a:t>
            </a:r>
            <a:r>
              <a:rPr lang="en-US" dirty="0" smtClean="0"/>
              <a:t> </a:t>
            </a:r>
            <a:r>
              <a:rPr lang="en-US" dirty="0" err="1" smtClean="0"/>
              <a:t>obiettivo</a:t>
            </a:r>
            <a:r>
              <a:rPr lang="en-US" dirty="0" smtClean="0"/>
              <a:t>:</a:t>
            </a:r>
          </a:p>
          <a:p>
            <a:pPr lvl="2"/>
            <a:r>
              <a:rPr lang="en-US" b="1" i="1" dirty="0" smtClean="0"/>
              <a:t>“</a:t>
            </a:r>
            <a:r>
              <a:rPr lang="en-US" b="1" i="1" dirty="0" err="1" smtClean="0"/>
              <a:t>protezione</a:t>
            </a:r>
            <a:r>
              <a:rPr lang="en-US" b="1" i="1" dirty="0" smtClean="0"/>
              <a:t>” </a:t>
            </a:r>
            <a:r>
              <a:rPr lang="en-US" b="1" i="1" dirty="0" err="1" smtClean="0"/>
              <a:t>mercato</a:t>
            </a:r>
            <a:r>
              <a:rPr lang="en-US" b="1" i="1" dirty="0" smtClean="0"/>
              <a:t> </a:t>
            </a:r>
            <a:r>
              <a:rPr lang="en-US" b="1" i="1" dirty="0" err="1" smtClean="0"/>
              <a:t>agricolo</a:t>
            </a:r>
            <a:r>
              <a:rPr lang="en-US" b="1" i="1" dirty="0" smtClean="0"/>
              <a:t> </a:t>
            </a:r>
            <a:r>
              <a:rPr lang="en-US" b="1" i="1" dirty="0" err="1" smtClean="0"/>
              <a:t>comunitario</a:t>
            </a:r>
            <a:r>
              <a:rPr lang="en-US" b="1" i="1" dirty="0" smtClean="0"/>
              <a:t>;</a:t>
            </a:r>
          </a:p>
          <a:p>
            <a:pPr lvl="2"/>
            <a:r>
              <a:rPr lang="en-US" b="1" i="1" dirty="0" err="1" smtClean="0"/>
              <a:t>Riducono</a:t>
            </a:r>
            <a:r>
              <a:rPr lang="en-US" b="1" i="1" dirty="0" smtClean="0"/>
              <a:t> </a:t>
            </a:r>
            <a:r>
              <a:rPr lang="en-US" b="1" i="1" dirty="0" err="1" smtClean="0"/>
              <a:t>gli</a:t>
            </a:r>
            <a:r>
              <a:rPr lang="en-US" b="1" i="1" dirty="0" smtClean="0"/>
              <a:t> </a:t>
            </a:r>
            <a:r>
              <a:rPr lang="en-US" b="1" i="1" dirty="0" err="1" smtClean="0"/>
              <a:t>effetti</a:t>
            </a:r>
            <a:r>
              <a:rPr lang="en-US" b="1" i="1" dirty="0" smtClean="0"/>
              <a:t> </a:t>
            </a:r>
            <a:r>
              <a:rPr lang="en-US" b="1" i="1" dirty="0" err="1" smtClean="0"/>
              <a:t>della</a:t>
            </a:r>
            <a:r>
              <a:rPr lang="en-US" b="1" i="1" dirty="0" smtClean="0"/>
              <a:t> </a:t>
            </a:r>
            <a:r>
              <a:rPr lang="en-US" b="1" i="1" dirty="0" err="1" smtClean="0"/>
              <a:t>variazione</a:t>
            </a:r>
            <a:r>
              <a:rPr lang="en-US" b="1" i="1" dirty="0" smtClean="0"/>
              <a:t> </a:t>
            </a:r>
            <a:r>
              <a:rPr lang="en-US" b="1" i="1" dirty="0" err="1" smtClean="0"/>
              <a:t>dei</a:t>
            </a:r>
            <a:r>
              <a:rPr lang="en-US" b="1" i="1" dirty="0" smtClean="0"/>
              <a:t> </a:t>
            </a:r>
            <a:r>
              <a:rPr lang="en-US" b="1" i="1" dirty="0" err="1" smtClean="0"/>
              <a:t>prezzi</a:t>
            </a:r>
            <a:r>
              <a:rPr lang="en-US" b="1" i="1" dirty="0" smtClean="0"/>
              <a:t>.</a:t>
            </a:r>
          </a:p>
          <a:p>
            <a:pPr lvl="1"/>
            <a:r>
              <a:rPr lang="en-US" b="1" i="1" dirty="0" err="1" smtClean="0"/>
              <a:t>Restituzione</a:t>
            </a:r>
            <a:r>
              <a:rPr lang="en-US" b="1" i="1" dirty="0" smtClean="0"/>
              <a:t> </a:t>
            </a:r>
            <a:r>
              <a:rPr lang="en-US" b="1" i="1" dirty="0" err="1" smtClean="0"/>
              <a:t>delle</a:t>
            </a:r>
            <a:r>
              <a:rPr lang="en-US" b="1" i="1" dirty="0" smtClean="0"/>
              <a:t> </a:t>
            </a:r>
            <a:r>
              <a:rPr lang="en-US" b="1" i="1" dirty="0" err="1" smtClean="0"/>
              <a:t>esportazioni</a:t>
            </a:r>
            <a:r>
              <a:rPr lang="en-US" b="1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misure</a:t>
            </a:r>
            <a:r>
              <a:rPr lang="en-US" dirty="0" smtClean="0"/>
              <a:t> </a:t>
            </a:r>
            <a:r>
              <a:rPr lang="en-US" dirty="0" err="1" smtClean="0"/>
              <a:t>finanziarie</a:t>
            </a:r>
            <a:r>
              <a:rPr lang="en-US" dirty="0" smtClean="0"/>
              <a:t> “</a:t>
            </a:r>
            <a:r>
              <a:rPr lang="en-US" dirty="0" err="1" smtClean="0"/>
              <a:t>sussidi</a:t>
            </a:r>
            <a:r>
              <a:rPr lang="en-US" dirty="0" smtClean="0"/>
              <a:t>”, </a:t>
            </a:r>
            <a:r>
              <a:rPr lang="en-US" dirty="0" err="1" smtClean="0"/>
              <a:t>incoraggiare</a:t>
            </a:r>
            <a:r>
              <a:rPr lang="en-US" dirty="0" smtClean="0"/>
              <a:t> le </a:t>
            </a:r>
            <a:r>
              <a:rPr lang="en-US" dirty="0" err="1" smtClean="0"/>
              <a:t>esportazioni</a:t>
            </a:r>
            <a:r>
              <a:rPr lang="en-US" dirty="0" smtClean="0"/>
              <a:t>. </a:t>
            </a:r>
            <a:r>
              <a:rPr lang="en-US" dirty="0" err="1" smtClean="0"/>
              <a:t>Duplice</a:t>
            </a:r>
            <a:r>
              <a:rPr lang="en-US" dirty="0" smtClean="0"/>
              <a:t> </a:t>
            </a:r>
            <a:r>
              <a:rPr lang="en-US" dirty="0" err="1" smtClean="0"/>
              <a:t>obiettivo</a:t>
            </a:r>
            <a:r>
              <a:rPr lang="en-US" dirty="0" smtClean="0"/>
              <a:t>:</a:t>
            </a:r>
          </a:p>
          <a:p>
            <a:pPr lvl="2"/>
            <a:r>
              <a:rPr lang="en-US" b="1" i="1" dirty="0" err="1" smtClean="0"/>
              <a:t>Garantire</a:t>
            </a:r>
            <a:r>
              <a:rPr lang="en-US" b="1" i="1" dirty="0" smtClean="0"/>
              <a:t> </a:t>
            </a:r>
            <a:r>
              <a:rPr lang="en-US" b="1" i="1" dirty="0" err="1" smtClean="0"/>
              <a:t>il</a:t>
            </a:r>
            <a:r>
              <a:rPr lang="en-US" b="1" i="1" dirty="0" smtClean="0"/>
              <a:t> </a:t>
            </a:r>
            <a:r>
              <a:rPr lang="en-US" b="1" i="1" dirty="0" err="1" smtClean="0"/>
              <a:t>collocamento</a:t>
            </a:r>
            <a:r>
              <a:rPr lang="en-US" b="1" i="1" dirty="0" smtClean="0"/>
              <a:t> </a:t>
            </a:r>
            <a:r>
              <a:rPr lang="en-US" b="1" i="1" dirty="0" err="1" smtClean="0"/>
              <a:t>delle</a:t>
            </a:r>
            <a:r>
              <a:rPr lang="en-US" b="1" i="1" dirty="0" smtClean="0"/>
              <a:t> </a:t>
            </a:r>
            <a:r>
              <a:rPr lang="en-US" b="1" i="1" dirty="0" err="1" smtClean="0"/>
              <a:t>eccedenze</a:t>
            </a:r>
            <a:r>
              <a:rPr lang="en-US" b="1" i="1" dirty="0" smtClean="0"/>
              <a:t>;</a:t>
            </a:r>
          </a:p>
          <a:p>
            <a:pPr lvl="2"/>
            <a:r>
              <a:rPr lang="en-US" b="1" i="1" dirty="0" err="1" smtClean="0"/>
              <a:t>Evitare</a:t>
            </a:r>
            <a:r>
              <a:rPr lang="en-US" b="1" i="1" dirty="0" smtClean="0"/>
              <a:t> la </a:t>
            </a:r>
            <a:r>
              <a:rPr lang="en-US" b="1" i="1" dirty="0" err="1" smtClean="0"/>
              <a:t>caduta</a:t>
            </a:r>
            <a:r>
              <a:rPr lang="en-US" b="1" i="1" dirty="0" smtClean="0"/>
              <a:t> </a:t>
            </a:r>
            <a:r>
              <a:rPr lang="en-US" b="1" i="1" dirty="0" err="1" smtClean="0"/>
              <a:t>dei</a:t>
            </a:r>
            <a:r>
              <a:rPr lang="en-US" b="1" i="1" dirty="0" smtClean="0"/>
              <a:t> </a:t>
            </a:r>
            <a:r>
              <a:rPr lang="en-US" b="1" i="1" dirty="0" err="1" smtClean="0"/>
              <a:t>prezzi</a:t>
            </a:r>
            <a:r>
              <a:rPr lang="en-US" b="1" i="1" dirty="0" smtClean="0"/>
              <a:t> </a:t>
            </a:r>
            <a:r>
              <a:rPr lang="en-US" b="1" i="1" dirty="0" err="1" smtClean="0"/>
              <a:t>interni</a:t>
            </a:r>
            <a:endParaRPr lang="en-US" b="1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9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Fondo</a:t>
            </a:r>
            <a:r>
              <a:rPr lang="en-US" dirty="0" smtClean="0"/>
              <a:t> </a:t>
            </a:r>
            <a:r>
              <a:rPr lang="en-US" dirty="0" err="1" smtClean="0"/>
              <a:t>Europeo</a:t>
            </a:r>
            <a:r>
              <a:rPr lang="en-US" dirty="0" smtClean="0"/>
              <a:t> di </a:t>
            </a:r>
            <a:r>
              <a:rPr lang="en-US" dirty="0" err="1" smtClean="0"/>
              <a:t>Orientamento</a:t>
            </a:r>
            <a:r>
              <a:rPr lang="en-US" dirty="0" smtClean="0"/>
              <a:t> e </a:t>
            </a:r>
            <a:r>
              <a:rPr lang="en-US" dirty="0" err="1" smtClean="0"/>
              <a:t>Granzia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971600" y="2564904"/>
            <a:ext cx="72728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 FEOGA, </a:t>
            </a:r>
            <a:r>
              <a:rPr lang="en-US" dirty="0" err="1" smtClean="0"/>
              <a:t>istituito</a:t>
            </a:r>
            <a:r>
              <a:rPr lang="en-US" dirty="0" smtClean="0"/>
              <a:t> nel1962,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articola</a:t>
            </a:r>
            <a:r>
              <a:rPr lang="en-US" dirty="0" smtClean="0"/>
              <a:t> in due </a:t>
            </a:r>
            <a:r>
              <a:rPr lang="en-US" dirty="0" err="1" smtClean="0"/>
              <a:t>sezioni</a:t>
            </a:r>
            <a:endParaRPr lang="en-US" dirty="0"/>
          </a:p>
        </p:txBody>
      </p:sp>
      <p:sp>
        <p:nvSpPr>
          <p:cNvPr id="5" name="Rettangolo arrotondato 4"/>
          <p:cNvSpPr/>
          <p:nvPr/>
        </p:nvSpPr>
        <p:spPr>
          <a:xfrm>
            <a:off x="971600" y="5013176"/>
            <a:ext cx="30963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FEOGA-</a:t>
            </a:r>
            <a:r>
              <a:rPr lang="en-US" b="1" dirty="0" err="1" smtClean="0"/>
              <a:t>Sezione</a:t>
            </a:r>
            <a:r>
              <a:rPr lang="en-US" b="1" dirty="0" smtClean="0"/>
              <a:t> </a:t>
            </a:r>
            <a:r>
              <a:rPr lang="en-US" b="1" dirty="0" err="1" smtClean="0"/>
              <a:t>Garanzia</a:t>
            </a:r>
            <a:endParaRPr lang="en-US" b="1" dirty="0"/>
          </a:p>
        </p:txBody>
      </p:sp>
      <p:sp>
        <p:nvSpPr>
          <p:cNvPr id="6" name="Rettangolo arrotondato 5"/>
          <p:cNvSpPr/>
          <p:nvPr/>
        </p:nvSpPr>
        <p:spPr>
          <a:xfrm>
            <a:off x="5004048" y="5013176"/>
            <a:ext cx="30963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FEOGA-</a:t>
            </a:r>
            <a:r>
              <a:rPr lang="en-US" b="1" dirty="0" err="1" smtClean="0"/>
              <a:t>Sezione</a:t>
            </a:r>
            <a:r>
              <a:rPr lang="en-US" b="1" dirty="0" smtClean="0"/>
              <a:t> </a:t>
            </a:r>
            <a:r>
              <a:rPr lang="en-US" b="1" dirty="0" err="1" smtClean="0"/>
              <a:t>Orientamento</a:t>
            </a:r>
            <a:endParaRPr lang="en-US" b="1" dirty="0"/>
          </a:p>
        </p:txBody>
      </p:sp>
      <p:pic>
        <p:nvPicPr>
          <p:cNvPr id="5122" name="Picture 2" descr="http://www.almazaradebrea.org/FEOG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60648"/>
            <a:ext cx="2160240" cy="192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41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024744" cy="1143000"/>
          </a:xfrm>
        </p:spPr>
        <p:txBody>
          <a:bodyPr/>
          <a:lstStyle/>
          <a:p>
            <a:r>
              <a:rPr lang="en-US" dirty="0" smtClean="0"/>
              <a:t>FEOGA-</a:t>
            </a:r>
            <a:r>
              <a:rPr lang="en-US" dirty="0" err="1" smtClean="0"/>
              <a:t>Sezione</a:t>
            </a:r>
            <a:r>
              <a:rPr lang="en-US" dirty="0" smtClean="0"/>
              <a:t> </a:t>
            </a:r>
            <a:r>
              <a:rPr lang="en-US" dirty="0" err="1" smtClean="0"/>
              <a:t>Garanzia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5112568"/>
          </a:xfrm>
        </p:spPr>
        <p:txBody>
          <a:bodyPr>
            <a:normAutofit/>
          </a:bodyPr>
          <a:lstStyle/>
          <a:p>
            <a:r>
              <a:rPr lang="en-US" dirty="0" err="1" smtClean="0"/>
              <a:t>Obiettivo</a:t>
            </a:r>
            <a:r>
              <a:rPr lang="en-US" dirty="0" smtClean="0"/>
              <a:t>: </a:t>
            </a:r>
            <a:r>
              <a:rPr lang="en-US" dirty="0" err="1" smtClean="0"/>
              <a:t>finanziamento</a:t>
            </a:r>
            <a:r>
              <a:rPr lang="en-US" dirty="0" smtClean="0"/>
              <a:t> </a:t>
            </a:r>
            <a:r>
              <a:rPr lang="en-US" dirty="0" err="1" smtClean="0"/>
              <a:t>integrale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misure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sostegno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prezzi</a:t>
            </a:r>
            <a:r>
              <a:rPr lang="en-US" dirty="0" smtClean="0"/>
              <a:t> e per la </a:t>
            </a:r>
            <a:r>
              <a:rPr lang="en-US" dirty="0" err="1" smtClean="0"/>
              <a:t>stabilizzazione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mercati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Fianzia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Spese</a:t>
            </a:r>
            <a:r>
              <a:rPr lang="en-US" dirty="0" smtClean="0"/>
              <a:t> per </a:t>
            </a:r>
            <a:r>
              <a:rPr lang="en-US" dirty="0" err="1" smtClean="0"/>
              <a:t>l’OCMA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Misure</a:t>
            </a:r>
            <a:r>
              <a:rPr lang="en-US" dirty="0" smtClean="0"/>
              <a:t> di </a:t>
            </a:r>
            <a:r>
              <a:rPr lang="en-US" dirty="0" err="1" smtClean="0"/>
              <a:t>sviluppo</a:t>
            </a:r>
            <a:r>
              <a:rPr lang="en-US" dirty="0" smtClean="0"/>
              <a:t> </a:t>
            </a:r>
            <a:r>
              <a:rPr lang="en-US" dirty="0" err="1" smtClean="0"/>
              <a:t>rurale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Misure</a:t>
            </a:r>
            <a:r>
              <a:rPr lang="en-US" dirty="0" smtClean="0"/>
              <a:t> </a:t>
            </a:r>
            <a:r>
              <a:rPr lang="en-US" dirty="0" err="1" smtClean="0"/>
              <a:t>rurali</a:t>
            </a:r>
            <a:r>
              <a:rPr lang="en-US" dirty="0" smtClean="0"/>
              <a:t> non </a:t>
            </a:r>
            <a:r>
              <a:rPr lang="en-US" dirty="0" err="1" smtClean="0"/>
              <a:t>comprese</a:t>
            </a:r>
            <a:r>
              <a:rPr lang="en-US" dirty="0" smtClean="0"/>
              <a:t> </a:t>
            </a:r>
            <a:r>
              <a:rPr lang="en-US" dirty="0" err="1" smtClean="0"/>
              <a:t>negli</a:t>
            </a:r>
            <a:r>
              <a:rPr lang="en-US" dirty="0" smtClean="0"/>
              <a:t> </a:t>
            </a:r>
            <a:r>
              <a:rPr lang="en-US" dirty="0" err="1" smtClean="0"/>
              <a:t>obiettivi</a:t>
            </a:r>
            <a:r>
              <a:rPr lang="en-US" dirty="0" smtClean="0"/>
              <a:t> del FESR;</a:t>
            </a:r>
          </a:p>
          <a:p>
            <a:pPr lvl="1"/>
            <a:r>
              <a:rPr lang="en-US" dirty="0" err="1" smtClean="0"/>
              <a:t>Spese</a:t>
            </a:r>
            <a:r>
              <a:rPr lang="en-US" dirty="0" smtClean="0"/>
              <a:t> </a:t>
            </a:r>
            <a:r>
              <a:rPr lang="en-US" dirty="0" err="1" smtClean="0"/>
              <a:t>veterinarie</a:t>
            </a:r>
            <a:r>
              <a:rPr lang="en-US" dirty="0"/>
              <a:t>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3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FEOGA-</a:t>
            </a:r>
            <a:r>
              <a:rPr lang="en-US" dirty="0" err="1" smtClean="0"/>
              <a:t>Sezione</a:t>
            </a:r>
            <a:r>
              <a:rPr lang="en-US" dirty="0" smtClean="0"/>
              <a:t> </a:t>
            </a:r>
            <a:r>
              <a:rPr lang="en-US" dirty="0" err="1" smtClean="0"/>
              <a:t>Orientamento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2132856"/>
            <a:ext cx="6777317" cy="3600400"/>
          </a:xfrm>
        </p:spPr>
        <p:txBody>
          <a:bodyPr/>
          <a:lstStyle/>
          <a:p>
            <a:r>
              <a:rPr lang="en-US" dirty="0" err="1" smtClean="0"/>
              <a:t>Obiettivo</a:t>
            </a:r>
            <a:r>
              <a:rPr lang="en-US" dirty="0" smtClean="0"/>
              <a:t>: </a:t>
            </a:r>
            <a:r>
              <a:rPr lang="en-US" dirty="0" err="1" smtClean="0"/>
              <a:t>finanziamento</a:t>
            </a:r>
            <a:r>
              <a:rPr lang="en-US" dirty="0" smtClean="0"/>
              <a:t>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 smtClean="0"/>
              <a:t>pubblici</a:t>
            </a:r>
            <a:r>
              <a:rPr lang="en-US" dirty="0" smtClean="0"/>
              <a:t> e </a:t>
            </a:r>
            <a:r>
              <a:rPr lang="en-US" dirty="0" err="1" smtClean="0"/>
              <a:t>privati</a:t>
            </a:r>
            <a:r>
              <a:rPr lang="en-US" dirty="0" smtClean="0"/>
              <a:t>, </a:t>
            </a:r>
            <a:r>
              <a:rPr lang="en-US" dirty="0" err="1" smtClean="0"/>
              <a:t>tali</a:t>
            </a:r>
            <a:r>
              <a:rPr lang="en-US" dirty="0" smtClean="0"/>
              <a:t>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avere</a:t>
            </a:r>
            <a:r>
              <a:rPr lang="en-US" dirty="0" smtClean="0"/>
              <a:t> </a:t>
            </a:r>
            <a:r>
              <a:rPr lang="en-US" dirty="0" err="1" smtClean="0"/>
              <a:t>finalità</a:t>
            </a:r>
            <a:r>
              <a:rPr lang="en-US" dirty="0" smtClean="0"/>
              <a:t> </a:t>
            </a:r>
            <a:r>
              <a:rPr lang="en-US" dirty="0" err="1" smtClean="0"/>
              <a:t>strutturale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Con la </a:t>
            </a:r>
            <a:r>
              <a:rPr lang="en-US" dirty="0" err="1" smtClean="0"/>
              <a:t>Riforma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Fondi</a:t>
            </a:r>
            <a:r>
              <a:rPr lang="en-US" dirty="0" smtClean="0"/>
              <a:t> </a:t>
            </a:r>
            <a:r>
              <a:rPr lang="en-US" dirty="0" err="1" smtClean="0"/>
              <a:t>Strutturali</a:t>
            </a:r>
            <a:r>
              <a:rPr lang="en-US" dirty="0" smtClean="0"/>
              <a:t>, la </a:t>
            </a:r>
            <a:r>
              <a:rPr lang="en-US" dirty="0" err="1" smtClean="0"/>
              <a:t>sezione</a:t>
            </a:r>
            <a:r>
              <a:rPr lang="en-US" dirty="0" smtClean="0"/>
              <a:t> ha </a:t>
            </a:r>
            <a:r>
              <a:rPr lang="en-US" dirty="0" err="1" smtClean="0"/>
              <a:t>beneficiato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principi</a:t>
            </a:r>
            <a:r>
              <a:rPr lang="en-US" dirty="0" smtClean="0"/>
              <a:t> di </a:t>
            </a:r>
            <a:r>
              <a:rPr lang="en-US" dirty="0" err="1" smtClean="0"/>
              <a:t>programmazione</a:t>
            </a:r>
            <a:r>
              <a:rPr lang="en-US" dirty="0" smtClean="0"/>
              <a:t> e </a:t>
            </a:r>
            <a:r>
              <a:rPr lang="en-US" dirty="0" err="1" smtClean="0"/>
              <a:t>attuazione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Politica</a:t>
            </a:r>
            <a:r>
              <a:rPr lang="en-US" dirty="0" smtClean="0"/>
              <a:t> di </a:t>
            </a:r>
            <a:r>
              <a:rPr lang="en-US" dirty="0" err="1" smtClean="0"/>
              <a:t>Coesione</a:t>
            </a:r>
            <a:r>
              <a:rPr lang="en-US" dirty="0" smtClean="0"/>
              <a:t> </a:t>
            </a:r>
            <a:r>
              <a:rPr lang="en-US" dirty="0" err="1" smtClean="0"/>
              <a:t>Economica</a:t>
            </a:r>
            <a:r>
              <a:rPr lang="en-US" dirty="0" smtClean="0"/>
              <a:t> e </a:t>
            </a:r>
            <a:r>
              <a:rPr lang="en-US" dirty="0" err="1" smtClean="0"/>
              <a:t>Sociale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81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3894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L’evoluzione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PAC</a:t>
            </a:r>
            <a:endParaRPr lang="en-US" dirty="0"/>
          </a:p>
        </p:txBody>
      </p:sp>
      <p:grpSp>
        <p:nvGrpSpPr>
          <p:cNvPr id="17" name="Gruppo 16"/>
          <p:cNvGrpSpPr/>
          <p:nvPr/>
        </p:nvGrpSpPr>
        <p:grpSpPr>
          <a:xfrm>
            <a:off x="90290" y="1268760"/>
            <a:ext cx="8586166" cy="5589240"/>
            <a:chOff x="90290" y="1268760"/>
            <a:chExt cx="8586166" cy="5589240"/>
          </a:xfrm>
        </p:grpSpPr>
        <p:sp>
          <p:nvSpPr>
            <p:cNvPr id="4" name="Freccia a destra 3"/>
            <p:cNvSpPr/>
            <p:nvPr/>
          </p:nvSpPr>
          <p:spPr>
            <a:xfrm>
              <a:off x="90291" y="1268760"/>
              <a:ext cx="8586165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PRODUTTIVITA’</a:t>
              </a:r>
              <a:endParaRPr lang="en-US" b="1" dirty="0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90290" y="3068960"/>
              <a:ext cx="1745405" cy="9252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PAC </a:t>
              </a:r>
              <a:r>
                <a:rPr lang="en-US" b="1" dirty="0" err="1" smtClean="0"/>
                <a:t>Originaria</a:t>
              </a:r>
              <a:endParaRPr lang="en-US" b="1" dirty="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835696" y="3068960"/>
              <a:ext cx="1728192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PAC </a:t>
              </a:r>
              <a:r>
                <a:rPr lang="en-US" b="1" dirty="0" err="1" smtClean="0"/>
                <a:t>Modificata</a:t>
              </a:r>
              <a:endParaRPr lang="en-US" b="1" dirty="0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3563888" y="3068960"/>
              <a:ext cx="1728192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Riforma</a:t>
              </a:r>
              <a:r>
                <a:rPr lang="en-US" b="1" dirty="0" smtClean="0"/>
                <a:t> </a:t>
              </a:r>
            </a:p>
            <a:p>
              <a:pPr algn="ctr"/>
              <a:r>
                <a:rPr lang="en-US" b="1" dirty="0" smtClean="0"/>
                <a:t>Mac </a:t>
              </a:r>
              <a:r>
                <a:rPr lang="en-US" b="1" dirty="0" err="1" smtClean="0"/>
                <a:t>Sharry</a:t>
              </a:r>
              <a:r>
                <a:rPr lang="en-US" b="1" dirty="0" smtClean="0"/>
                <a:t> 1992</a:t>
              </a:r>
              <a:endParaRPr lang="en-US" b="1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90290" y="4005064"/>
              <a:ext cx="1745405" cy="28529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1500"/>
                </a:lnSpc>
              </a:pPr>
              <a:r>
                <a:rPr lang="it-IT" dirty="0" smtClean="0"/>
                <a:t>Approvvigionamento alimentare;</a:t>
              </a:r>
            </a:p>
            <a:p>
              <a:pPr>
                <a:lnSpc>
                  <a:spcPts val="1500"/>
                </a:lnSpc>
              </a:pPr>
              <a:endParaRPr lang="it-IT" dirty="0"/>
            </a:p>
            <a:p>
              <a:pPr>
                <a:lnSpc>
                  <a:spcPts val="1500"/>
                </a:lnSpc>
              </a:pPr>
              <a:r>
                <a:rPr lang="it-IT" dirty="0" smtClean="0"/>
                <a:t>Produttività; </a:t>
              </a:r>
            </a:p>
            <a:p>
              <a:pPr>
                <a:lnSpc>
                  <a:spcPts val="1500"/>
                </a:lnSpc>
              </a:pPr>
              <a:endParaRPr lang="it-IT" dirty="0"/>
            </a:p>
            <a:p>
              <a:pPr>
                <a:lnSpc>
                  <a:spcPts val="1500"/>
                </a:lnSpc>
              </a:pPr>
              <a:r>
                <a:rPr lang="it-IT" dirty="0" smtClean="0"/>
                <a:t>stabilizzazione dei mercati;</a:t>
              </a:r>
            </a:p>
            <a:p>
              <a:pPr>
                <a:lnSpc>
                  <a:spcPts val="1500"/>
                </a:lnSpc>
              </a:pPr>
              <a:endParaRPr lang="it-IT" dirty="0" smtClean="0"/>
            </a:p>
            <a:p>
              <a:pPr>
                <a:lnSpc>
                  <a:spcPts val="1500"/>
                </a:lnSpc>
              </a:pPr>
              <a:r>
                <a:rPr lang="it-IT" dirty="0" smtClean="0"/>
                <a:t>sostegno al reddito.</a:t>
              </a:r>
              <a:endParaRPr lang="en-US" dirty="0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7020272" y="3068960"/>
              <a:ext cx="1656184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Riforma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Fischler</a:t>
              </a:r>
              <a:endParaRPr lang="en-US" b="1" dirty="0" smtClean="0"/>
            </a:p>
            <a:p>
              <a:pPr algn="ctr"/>
              <a:r>
                <a:rPr lang="en-US" b="1" dirty="0" smtClean="0"/>
                <a:t>2003</a:t>
              </a:r>
              <a:endParaRPr lang="en-US" b="1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5292080" y="3068960"/>
              <a:ext cx="1728192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Agenda </a:t>
              </a:r>
            </a:p>
            <a:p>
              <a:pPr algn="ctr"/>
              <a:r>
                <a:rPr lang="en-US" b="1" dirty="0" smtClean="0"/>
                <a:t>2000</a:t>
              </a: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835696" y="4005064"/>
              <a:ext cx="1728192" cy="28529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1500"/>
                </a:lnSpc>
              </a:pPr>
              <a:r>
                <a:rPr lang="en-US" dirty="0" smtClean="0"/>
                <a:t>Surplus di </a:t>
              </a:r>
              <a:r>
                <a:rPr lang="en-US" dirty="0" err="1" smtClean="0"/>
                <a:t>produzione</a:t>
              </a:r>
              <a:r>
                <a:rPr lang="en-US" dirty="0" smtClean="0"/>
                <a:t>;</a:t>
              </a:r>
            </a:p>
            <a:p>
              <a:pPr>
                <a:lnSpc>
                  <a:spcPts val="1500"/>
                </a:lnSpc>
              </a:pPr>
              <a:endParaRPr lang="en-US" dirty="0" smtClean="0"/>
            </a:p>
            <a:p>
              <a:pPr>
                <a:lnSpc>
                  <a:spcPts val="1500"/>
                </a:lnSpc>
              </a:pPr>
              <a:r>
                <a:rPr lang="en-US" dirty="0" err="1" smtClean="0"/>
                <a:t>Esplosione</a:t>
              </a:r>
              <a:r>
                <a:rPr lang="en-US" dirty="0" smtClean="0"/>
                <a:t> </a:t>
              </a:r>
              <a:r>
                <a:rPr lang="en-US" dirty="0" err="1" smtClean="0"/>
                <a:t>della</a:t>
              </a:r>
              <a:r>
                <a:rPr lang="en-US" dirty="0" smtClean="0"/>
                <a:t> </a:t>
              </a:r>
              <a:r>
                <a:rPr lang="en-US" dirty="0" err="1" smtClean="0"/>
                <a:t>spesa</a:t>
              </a:r>
              <a:r>
                <a:rPr lang="en-US" dirty="0" smtClean="0"/>
                <a:t>;</a:t>
              </a:r>
            </a:p>
            <a:p>
              <a:pPr>
                <a:lnSpc>
                  <a:spcPts val="1500"/>
                </a:lnSpc>
              </a:pPr>
              <a:endParaRPr lang="en-US" dirty="0" smtClean="0"/>
            </a:p>
            <a:p>
              <a:pPr>
                <a:lnSpc>
                  <a:spcPts val="1500"/>
                </a:lnSpc>
              </a:pPr>
              <a:r>
                <a:rPr lang="en-US" dirty="0" err="1" smtClean="0"/>
                <a:t>Contrasti</a:t>
              </a:r>
              <a:r>
                <a:rPr lang="en-US" dirty="0" smtClean="0"/>
                <a:t> </a:t>
              </a:r>
              <a:r>
                <a:rPr lang="en-US" dirty="0" err="1" smtClean="0"/>
                <a:t>internazionali</a:t>
              </a:r>
              <a:endParaRPr lang="en-US" dirty="0" smtClean="0"/>
            </a:p>
            <a:p>
              <a:pPr>
                <a:lnSpc>
                  <a:spcPts val="1500"/>
                </a:lnSpc>
              </a:pPr>
              <a:endParaRPr lang="en-US" dirty="0" smtClean="0"/>
            </a:p>
            <a:p>
              <a:pPr>
                <a:lnSpc>
                  <a:spcPts val="1500"/>
                </a:lnSpc>
              </a:pPr>
              <a:r>
                <a:rPr lang="en-US" dirty="0" err="1" smtClean="0"/>
                <a:t>Misure</a:t>
              </a:r>
              <a:r>
                <a:rPr lang="en-US" dirty="0" smtClean="0"/>
                <a:t> </a:t>
              </a:r>
              <a:r>
                <a:rPr lang="en-US" dirty="0" err="1" smtClean="0"/>
                <a:t>strutturali</a:t>
              </a:r>
              <a:endParaRPr lang="en-US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563888" y="4005064"/>
              <a:ext cx="1728192" cy="28529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1500"/>
                </a:lnSpc>
              </a:pPr>
              <a:r>
                <a:rPr lang="en-US" dirty="0" err="1" smtClean="0"/>
                <a:t>Riduzione</a:t>
              </a:r>
              <a:r>
                <a:rPr lang="en-US" dirty="0" smtClean="0"/>
                <a:t> surplus;</a:t>
              </a:r>
            </a:p>
            <a:p>
              <a:pPr>
                <a:lnSpc>
                  <a:spcPts val="1500"/>
                </a:lnSpc>
              </a:pPr>
              <a:endParaRPr lang="en-US" dirty="0" smtClean="0"/>
            </a:p>
            <a:p>
              <a:pPr>
                <a:lnSpc>
                  <a:spcPts val="1500"/>
                </a:lnSpc>
              </a:pPr>
              <a:r>
                <a:rPr lang="en-US" dirty="0" err="1" smtClean="0"/>
                <a:t>Stabilizzazione</a:t>
              </a:r>
              <a:r>
                <a:rPr lang="en-US" dirty="0" smtClean="0"/>
                <a:t> </a:t>
              </a:r>
              <a:r>
                <a:rPr lang="en-US" dirty="0" err="1" smtClean="0"/>
                <a:t>redditi</a:t>
              </a:r>
              <a:r>
                <a:rPr lang="en-US" dirty="0" smtClean="0"/>
                <a:t>;</a:t>
              </a:r>
            </a:p>
            <a:p>
              <a:pPr>
                <a:lnSpc>
                  <a:spcPts val="1500"/>
                </a:lnSpc>
              </a:pPr>
              <a:endParaRPr lang="en-US" dirty="0" smtClean="0"/>
            </a:p>
            <a:p>
              <a:pPr>
                <a:lnSpc>
                  <a:spcPts val="1500"/>
                </a:lnSpc>
              </a:pPr>
              <a:r>
                <a:rPr lang="en-US" dirty="0" err="1" smtClean="0"/>
                <a:t>Stabilizzazione</a:t>
              </a:r>
              <a:r>
                <a:rPr lang="en-US" dirty="0" smtClean="0"/>
                <a:t> </a:t>
              </a:r>
              <a:r>
                <a:rPr lang="en-US" dirty="0" err="1" smtClean="0"/>
                <a:t>spesa</a:t>
              </a:r>
              <a:r>
                <a:rPr lang="en-US" dirty="0" smtClean="0"/>
                <a:t>;</a:t>
              </a:r>
            </a:p>
            <a:p>
              <a:pPr>
                <a:lnSpc>
                  <a:spcPts val="1500"/>
                </a:lnSpc>
              </a:pPr>
              <a:endParaRPr lang="en-US" dirty="0" smtClean="0"/>
            </a:p>
            <a:p>
              <a:pPr>
                <a:lnSpc>
                  <a:spcPts val="1500"/>
                </a:lnSpc>
              </a:pPr>
              <a:r>
                <a:rPr lang="en-US" dirty="0" err="1" smtClean="0"/>
                <a:t>Misure</a:t>
              </a:r>
              <a:r>
                <a:rPr lang="en-US" dirty="0" smtClean="0"/>
                <a:t> </a:t>
              </a:r>
              <a:r>
                <a:rPr lang="en-US" dirty="0" err="1" smtClean="0"/>
                <a:t>ambientali</a:t>
              </a:r>
              <a:endParaRPr lang="en-US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5292080" y="4005064"/>
              <a:ext cx="1728192" cy="28529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1500"/>
                </a:lnSpc>
              </a:pPr>
              <a:r>
                <a:rPr lang="en-US" dirty="0" err="1" smtClean="0"/>
                <a:t>Orientamento</a:t>
              </a:r>
              <a:r>
                <a:rPr lang="en-US" dirty="0" smtClean="0"/>
                <a:t> al </a:t>
              </a:r>
              <a:r>
                <a:rPr lang="en-US" dirty="0" err="1" smtClean="0"/>
                <a:t>mercato</a:t>
              </a:r>
              <a:r>
                <a:rPr lang="en-US" dirty="0" smtClean="0"/>
                <a:t>;</a:t>
              </a:r>
            </a:p>
            <a:p>
              <a:pPr>
                <a:lnSpc>
                  <a:spcPts val="1500"/>
                </a:lnSpc>
              </a:pPr>
              <a:endParaRPr lang="en-US" dirty="0" smtClean="0"/>
            </a:p>
            <a:p>
              <a:pPr>
                <a:lnSpc>
                  <a:spcPts val="1500"/>
                </a:lnSpc>
              </a:pPr>
              <a:r>
                <a:rPr lang="en-US" dirty="0" err="1" smtClean="0"/>
                <a:t>Sviluppo</a:t>
              </a:r>
              <a:r>
                <a:rPr lang="en-US" dirty="0" smtClean="0"/>
                <a:t> </a:t>
              </a:r>
              <a:r>
                <a:rPr lang="en-US" dirty="0" err="1" smtClean="0"/>
                <a:t>rurale</a:t>
              </a:r>
              <a:r>
                <a:rPr lang="en-US" dirty="0" smtClean="0"/>
                <a:t>;</a:t>
              </a:r>
            </a:p>
            <a:p>
              <a:pPr>
                <a:lnSpc>
                  <a:spcPts val="1500"/>
                </a:lnSpc>
              </a:pPr>
              <a:endParaRPr lang="en-US" dirty="0" smtClean="0"/>
            </a:p>
            <a:p>
              <a:pPr>
                <a:lnSpc>
                  <a:spcPts val="1500"/>
                </a:lnSpc>
              </a:pPr>
              <a:r>
                <a:rPr lang="en-US" dirty="0" err="1" smtClean="0"/>
                <a:t>Qualità</a:t>
              </a:r>
              <a:r>
                <a:rPr lang="en-US" dirty="0" smtClean="0"/>
                <a:t>;</a:t>
              </a:r>
            </a:p>
            <a:p>
              <a:pPr>
                <a:lnSpc>
                  <a:spcPts val="1500"/>
                </a:lnSpc>
              </a:pPr>
              <a:endParaRPr lang="en-US" dirty="0" smtClean="0"/>
            </a:p>
            <a:p>
              <a:pPr>
                <a:lnSpc>
                  <a:spcPts val="1500"/>
                </a:lnSpc>
              </a:pPr>
              <a:r>
                <a:rPr lang="en-US" dirty="0" err="1" smtClean="0"/>
                <a:t>Competitività</a:t>
              </a:r>
              <a:endParaRPr lang="en-US" dirty="0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7020272" y="4005064"/>
              <a:ext cx="1656184" cy="28529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1500"/>
                </a:lnSpc>
              </a:pPr>
              <a:r>
                <a:rPr lang="en-US" dirty="0" err="1" smtClean="0"/>
                <a:t>Sicurezza</a:t>
              </a:r>
              <a:r>
                <a:rPr lang="en-US" dirty="0" smtClean="0"/>
                <a:t> </a:t>
              </a:r>
              <a:r>
                <a:rPr lang="en-US" dirty="0" err="1" smtClean="0"/>
                <a:t>almentare</a:t>
              </a:r>
              <a:r>
                <a:rPr lang="en-US" dirty="0" smtClean="0"/>
                <a:t>;</a:t>
              </a:r>
            </a:p>
            <a:p>
              <a:pPr>
                <a:lnSpc>
                  <a:spcPts val="1500"/>
                </a:lnSpc>
              </a:pPr>
              <a:endParaRPr lang="en-US" dirty="0" smtClean="0"/>
            </a:p>
            <a:p>
              <a:pPr>
                <a:lnSpc>
                  <a:spcPts val="1500"/>
                </a:lnSpc>
              </a:pPr>
              <a:r>
                <a:rPr lang="en-US" dirty="0" err="1" smtClean="0"/>
                <a:t>Sostegno</a:t>
              </a:r>
              <a:r>
                <a:rPr lang="en-US" dirty="0" smtClean="0"/>
                <a:t> al </a:t>
              </a:r>
              <a:r>
                <a:rPr lang="en-US" dirty="0" err="1" smtClean="0"/>
                <a:t>reddito</a:t>
              </a:r>
              <a:r>
                <a:rPr lang="en-US" dirty="0" smtClean="0"/>
                <a:t>;</a:t>
              </a:r>
            </a:p>
            <a:p>
              <a:pPr>
                <a:lnSpc>
                  <a:spcPts val="1500"/>
                </a:lnSpc>
              </a:pPr>
              <a:endParaRPr lang="en-US" dirty="0" smtClean="0"/>
            </a:p>
            <a:p>
              <a:pPr>
                <a:lnSpc>
                  <a:spcPts val="1500"/>
                </a:lnSpc>
              </a:pPr>
              <a:r>
                <a:rPr lang="en-US" dirty="0" err="1" smtClean="0"/>
                <a:t>Sviluppo</a:t>
              </a:r>
              <a:r>
                <a:rPr lang="en-US" dirty="0" smtClean="0"/>
                <a:t> </a:t>
              </a:r>
              <a:r>
                <a:rPr lang="en-US" dirty="0" err="1" smtClean="0"/>
                <a:t>rurale</a:t>
              </a:r>
              <a:r>
                <a:rPr lang="en-US" dirty="0" smtClean="0"/>
                <a:t>;</a:t>
              </a:r>
            </a:p>
            <a:p>
              <a:pPr>
                <a:lnSpc>
                  <a:spcPts val="1500"/>
                </a:lnSpc>
              </a:pPr>
              <a:endParaRPr lang="en-US" dirty="0" smtClean="0"/>
            </a:p>
            <a:p>
              <a:pPr>
                <a:lnSpc>
                  <a:spcPts val="1500"/>
                </a:lnSpc>
              </a:pPr>
              <a:r>
                <a:rPr lang="en-US" dirty="0" err="1" smtClean="0"/>
                <a:t>Sostenibilità</a:t>
              </a:r>
              <a:r>
                <a:rPr lang="en-US" dirty="0" smtClean="0"/>
                <a:t> e </a:t>
              </a:r>
              <a:r>
                <a:rPr lang="en-US" dirty="0" err="1" smtClean="0"/>
                <a:t>multifunzionalità</a:t>
              </a:r>
              <a:endParaRPr lang="en-US" dirty="0"/>
            </a:p>
          </p:txBody>
        </p:sp>
        <p:sp>
          <p:nvSpPr>
            <p:cNvPr id="15" name="Freccia a destra 14"/>
            <p:cNvSpPr/>
            <p:nvPr/>
          </p:nvSpPr>
          <p:spPr>
            <a:xfrm>
              <a:off x="3563888" y="1916832"/>
              <a:ext cx="5112568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COMPETITIVITA’</a:t>
              </a:r>
              <a:endParaRPr lang="en-US" b="1" dirty="0"/>
            </a:p>
          </p:txBody>
        </p:sp>
        <p:sp>
          <p:nvSpPr>
            <p:cNvPr id="16" name="Freccia a destra 15"/>
            <p:cNvSpPr/>
            <p:nvPr/>
          </p:nvSpPr>
          <p:spPr>
            <a:xfrm>
              <a:off x="5436096" y="2492896"/>
              <a:ext cx="3240360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SOSTENIBILITA’</a:t>
              </a:r>
              <a:endParaRPr lang="en-US" b="1" dirty="0"/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6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3894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L’evoluzione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PAC</a:t>
            </a:r>
            <a:endParaRPr lang="en-US" dirty="0"/>
          </a:p>
        </p:txBody>
      </p:sp>
      <p:grpSp>
        <p:nvGrpSpPr>
          <p:cNvPr id="5" name="Gruppo 4"/>
          <p:cNvGrpSpPr/>
          <p:nvPr/>
        </p:nvGrpSpPr>
        <p:grpSpPr>
          <a:xfrm>
            <a:off x="2143436" y="1268760"/>
            <a:ext cx="4084749" cy="5472996"/>
            <a:chOff x="2143436" y="1268760"/>
            <a:chExt cx="4084749" cy="5472996"/>
          </a:xfrm>
        </p:grpSpPr>
        <p:sp>
          <p:nvSpPr>
            <p:cNvPr id="4" name="Freccia a destra 3"/>
            <p:cNvSpPr/>
            <p:nvPr/>
          </p:nvSpPr>
          <p:spPr>
            <a:xfrm>
              <a:off x="2143436" y="1268760"/>
              <a:ext cx="4084748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PRODUTTIVITA’</a:t>
              </a:r>
              <a:endParaRPr lang="en-US" b="1" dirty="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2143437" y="3068960"/>
              <a:ext cx="1656184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Health Check 2008</a:t>
              </a:r>
              <a:endParaRPr lang="en-US" b="1" dirty="0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4572000" y="3068960"/>
              <a:ext cx="1656184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Riforma</a:t>
              </a:r>
              <a:r>
                <a:rPr lang="en-US" b="1" dirty="0" smtClean="0"/>
                <a:t> </a:t>
              </a:r>
            </a:p>
            <a:p>
              <a:pPr algn="ctr"/>
              <a:r>
                <a:rPr lang="en-US" b="1" dirty="0" smtClean="0"/>
                <a:t>2014-2020</a:t>
              </a:r>
              <a:endParaRPr lang="en-US" b="1" dirty="0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2143437" y="4149468"/>
              <a:ext cx="1656184" cy="25922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err="1" smtClean="0"/>
                <a:t>Rafforzamento</a:t>
              </a:r>
              <a:r>
                <a:rPr lang="en-US" dirty="0" smtClean="0"/>
                <a:t> </a:t>
              </a:r>
              <a:r>
                <a:rPr lang="en-US" dirty="0" err="1" smtClean="0"/>
                <a:t>riforma</a:t>
              </a:r>
              <a:r>
                <a:rPr lang="en-US" dirty="0" smtClean="0"/>
                <a:t> 2003;</a:t>
              </a:r>
            </a:p>
            <a:p>
              <a:r>
                <a:rPr lang="en-US" dirty="0" err="1" smtClean="0"/>
                <a:t>Nuove</a:t>
              </a:r>
              <a:r>
                <a:rPr lang="en-US" dirty="0" smtClean="0"/>
                <a:t> </a:t>
              </a:r>
              <a:r>
                <a:rPr lang="en-US" dirty="0" err="1" smtClean="0"/>
                <a:t>sfide</a:t>
              </a:r>
              <a:r>
                <a:rPr lang="en-US" dirty="0" smtClean="0"/>
                <a:t>;</a:t>
              </a:r>
            </a:p>
            <a:p>
              <a:r>
                <a:rPr lang="en-US" dirty="0" smtClean="0"/>
                <a:t> </a:t>
              </a:r>
            </a:p>
            <a:p>
              <a:r>
                <a:rPr lang="en-US" dirty="0" err="1" smtClean="0"/>
                <a:t>Gestione</a:t>
              </a:r>
              <a:r>
                <a:rPr lang="en-US" dirty="0" smtClean="0"/>
                <a:t> del </a:t>
              </a:r>
              <a:r>
                <a:rPr lang="en-US" dirty="0" err="1" smtClean="0"/>
                <a:t>rischio</a:t>
              </a:r>
              <a:endParaRPr lang="en-US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4572000" y="4149468"/>
              <a:ext cx="1656184" cy="25922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err="1" smtClean="0"/>
                <a:t>Produzione</a:t>
              </a:r>
              <a:r>
                <a:rPr lang="en-US" dirty="0" smtClean="0"/>
                <a:t> </a:t>
              </a:r>
              <a:r>
                <a:rPr lang="en-US" dirty="0" err="1" smtClean="0"/>
                <a:t>alimentare</a:t>
              </a:r>
              <a:r>
                <a:rPr lang="en-US" dirty="0" smtClean="0"/>
                <a:t> </a:t>
              </a:r>
              <a:r>
                <a:rPr lang="en-US" dirty="0" err="1" smtClean="0"/>
                <a:t>sostenibile</a:t>
              </a:r>
              <a:r>
                <a:rPr lang="en-US" dirty="0" smtClean="0"/>
                <a:t>;</a:t>
              </a:r>
            </a:p>
            <a:p>
              <a:endParaRPr lang="en-US" dirty="0" smtClean="0"/>
            </a:p>
            <a:p>
              <a:r>
                <a:rPr lang="en-US" dirty="0" err="1" smtClean="0"/>
                <a:t>Gestione</a:t>
              </a:r>
              <a:r>
                <a:rPr lang="en-US" dirty="0" smtClean="0"/>
                <a:t> </a:t>
              </a:r>
              <a:r>
                <a:rPr lang="en-US" dirty="0" err="1" smtClean="0"/>
                <a:t>sostenibile</a:t>
              </a:r>
              <a:r>
                <a:rPr lang="en-US" dirty="0" smtClean="0"/>
                <a:t>;</a:t>
              </a:r>
            </a:p>
            <a:p>
              <a:r>
                <a:rPr lang="en-US" dirty="0" err="1" smtClean="0"/>
                <a:t>Sviluppo</a:t>
              </a:r>
              <a:r>
                <a:rPr lang="en-US" dirty="0" smtClean="0"/>
                <a:t> </a:t>
              </a:r>
              <a:r>
                <a:rPr lang="en-US" dirty="0" err="1" smtClean="0"/>
                <a:t>territoriale</a:t>
              </a:r>
              <a:r>
                <a:rPr lang="en-US" dirty="0" smtClean="0"/>
                <a:t> </a:t>
              </a:r>
              <a:r>
                <a:rPr lang="en-US" dirty="0" err="1" smtClean="0"/>
                <a:t>equilibrato</a:t>
              </a:r>
              <a:endParaRPr lang="en-US" dirty="0"/>
            </a:p>
          </p:txBody>
        </p:sp>
        <p:sp>
          <p:nvSpPr>
            <p:cNvPr id="15" name="Freccia a destra 14"/>
            <p:cNvSpPr/>
            <p:nvPr/>
          </p:nvSpPr>
          <p:spPr>
            <a:xfrm>
              <a:off x="2143437" y="1916832"/>
              <a:ext cx="4084748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COMPETITIVITA’</a:t>
              </a:r>
              <a:endParaRPr lang="en-US" b="1" dirty="0"/>
            </a:p>
          </p:txBody>
        </p:sp>
        <p:sp>
          <p:nvSpPr>
            <p:cNvPr id="16" name="Freccia a destra 15"/>
            <p:cNvSpPr/>
            <p:nvPr/>
          </p:nvSpPr>
          <p:spPr>
            <a:xfrm>
              <a:off x="2143436" y="2492896"/>
              <a:ext cx="4084749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SOSTENIBILITA’</a:t>
              </a:r>
              <a:endParaRPr lang="en-US" b="1" dirty="0"/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52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Politica</a:t>
            </a:r>
            <a:r>
              <a:rPr lang="en-US" dirty="0" smtClean="0"/>
              <a:t> Agricola </a:t>
            </a:r>
            <a:r>
              <a:rPr lang="en-US" dirty="0" err="1" smtClean="0"/>
              <a:t>Comune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 </a:t>
            </a:r>
            <a:r>
              <a:rPr lang="en-US" dirty="0" err="1" smtClean="0"/>
              <a:t>politica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CEE;</a:t>
            </a:r>
          </a:p>
          <a:p>
            <a:r>
              <a:rPr lang="en-US" dirty="0" err="1" smtClean="0"/>
              <a:t>Maggior</a:t>
            </a:r>
            <a:r>
              <a:rPr lang="en-US" dirty="0" smtClean="0"/>
              <a:t> </a:t>
            </a:r>
            <a:r>
              <a:rPr lang="en-US" dirty="0" err="1" smtClean="0"/>
              <a:t>impatto</a:t>
            </a:r>
            <a:r>
              <a:rPr lang="en-US" dirty="0" smtClean="0"/>
              <a:t> </a:t>
            </a:r>
            <a:r>
              <a:rPr lang="en-US" dirty="0" err="1" smtClean="0"/>
              <a:t>economico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bilancio</a:t>
            </a:r>
            <a:r>
              <a:rPr lang="en-US" dirty="0" smtClean="0"/>
              <a:t> </a:t>
            </a:r>
            <a:r>
              <a:rPr lang="en-US" dirty="0" err="1" smtClean="0"/>
              <a:t>comunitario</a:t>
            </a:r>
            <a:r>
              <a:rPr lang="en-US" dirty="0" smtClean="0"/>
              <a:t> a </a:t>
            </a:r>
            <a:r>
              <a:rPr lang="en-US" dirty="0" err="1" smtClean="0"/>
              <a:t>tutt’oggi</a:t>
            </a:r>
            <a:r>
              <a:rPr lang="en-US" dirty="0" smtClean="0"/>
              <a:t> (41% budget UE);</a:t>
            </a:r>
          </a:p>
          <a:p>
            <a:r>
              <a:rPr lang="en-US" dirty="0" err="1" smtClean="0"/>
              <a:t>Inserimento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PAC </a:t>
            </a:r>
            <a:r>
              <a:rPr lang="en-US" dirty="0" err="1" smtClean="0"/>
              <a:t>all’interno</a:t>
            </a:r>
            <a:r>
              <a:rPr lang="en-US" dirty="0" smtClean="0"/>
              <a:t> del </a:t>
            </a:r>
            <a:r>
              <a:rPr lang="en-US" dirty="0" err="1" smtClean="0"/>
              <a:t>Trattato</a:t>
            </a:r>
            <a:r>
              <a:rPr lang="en-US" dirty="0" smtClean="0"/>
              <a:t> di Roma del 1957;</a:t>
            </a:r>
          </a:p>
          <a:p>
            <a:r>
              <a:rPr lang="en-US" dirty="0" err="1" smtClean="0"/>
              <a:t>Strumento</a:t>
            </a:r>
            <a:r>
              <a:rPr lang="en-US" dirty="0" smtClean="0"/>
              <a:t> </a:t>
            </a:r>
            <a:r>
              <a:rPr lang="en-US" dirty="0" err="1" smtClean="0"/>
              <a:t>essenziale</a:t>
            </a:r>
            <a:r>
              <a:rPr lang="en-US" dirty="0" smtClean="0"/>
              <a:t> per </a:t>
            </a:r>
            <a:r>
              <a:rPr lang="en-US" dirty="0" err="1" smtClean="0"/>
              <a:t>l’avvio</a:t>
            </a:r>
            <a:r>
              <a:rPr lang="en-US" dirty="0" smtClean="0"/>
              <a:t> del </a:t>
            </a:r>
            <a:r>
              <a:rPr lang="en-US" dirty="0" err="1" smtClean="0"/>
              <a:t>processo</a:t>
            </a:r>
            <a:r>
              <a:rPr lang="en-US" dirty="0" smtClean="0"/>
              <a:t> di </a:t>
            </a:r>
            <a:r>
              <a:rPr lang="en-US" dirty="0" err="1" smtClean="0"/>
              <a:t>integrazione</a:t>
            </a:r>
            <a:r>
              <a:rPr lang="en-US" dirty="0" smtClean="0"/>
              <a:t> politico-</a:t>
            </a:r>
            <a:r>
              <a:rPr lang="en-US" dirty="0" err="1" smtClean="0"/>
              <a:t>economica</a:t>
            </a:r>
            <a:r>
              <a:rPr lang="en-US" dirty="0" smtClean="0"/>
              <a:t> </a:t>
            </a:r>
            <a:r>
              <a:rPr lang="en-US" dirty="0" err="1" smtClean="0"/>
              <a:t>europea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91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 PAC </a:t>
            </a:r>
            <a:r>
              <a:rPr lang="en-US" dirty="0" err="1" smtClean="0"/>
              <a:t>originaria</a:t>
            </a:r>
            <a:r>
              <a:rPr lang="en-US" dirty="0" smtClean="0"/>
              <a:t> (1962-1970)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2390"/>
            <a:ext cx="3384376" cy="2301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278" y="4077072"/>
            <a:ext cx="3214138" cy="242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716016" y="1718182"/>
            <a:ext cx="3338590" cy="1729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Protezione</a:t>
            </a:r>
            <a:r>
              <a:rPr lang="en-US" b="1" dirty="0" smtClean="0"/>
              <a:t> </a:t>
            </a:r>
            <a:r>
              <a:rPr lang="en-US" b="1" dirty="0" err="1" smtClean="0"/>
              <a:t>commerciale</a:t>
            </a:r>
            <a:endParaRPr lang="en-US" b="1" dirty="0"/>
          </a:p>
        </p:txBody>
      </p:sp>
      <p:sp>
        <p:nvSpPr>
          <p:cNvPr id="7" name="Rettangolo 6"/>
          <p:cNvSpPr/>
          <p:nvPr/>
        </p:nvSpPr>
        <p:spPr>
          <a:xfrm>
            <a:off x="827584" y="4424346"/>
            <a:ext cx="3338590" cy="1729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Sostegno</a:t>
            </a:r>
            <a:r>
              <a:rPr lang="en-US" b="1" dirty="0" smtClean="0"/>
              <a:t> </a:t>
            </a:r>
            <a:r>
              <a:rPr lang="en-US" b="1" dirty="0" err="1" smtClean="0"/>
              <a:t>prezzi</a:t>
            </a:r>
            <a:r>
              <a:rPr lang="en-US" b="1" dirty="0" smtClean="0"/>
              <a:t> </a:t>
            </a:r>
            <a:r>
              <a:rPr lang="en-US" b="1" dirty="0" err="1" smtClean="0"/>
              <a:t>interni</a:t>
            </a:r>
            <a:endParaRPr lang="en-US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1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 PAC </a:t>
            </a:r>
            <a:r>
              <a:rPr lang="en-US" dirty="0" err="1" smtClean="0"/>
              <a:t>Modificata</a:t>
            </a:r>
            <a:r>
              <a:rPr lang="en-US" dirty="0" smtClean="0"/>
              <a:t> 1970-1992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755576" y="1628800"/>
            <a:ext cx="74888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Durante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arco</a:t>
            </a:r>
            <a:r>
              <a:rPr lang="en-US" dirty="0" smtClean="0"/>
              <a:t> </a:t>
            </a:r>
            <a:r>
              <a:rPr lang="en-US" dirty="0" err="1" smtClean="0"/>
              <a:t>temporale</a:t>
            </a:r>
            <a:r>
              <a:rPr lang="en-US" dirty="0" smtClean="0"/>
              <a:t> la PAC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modificata</a:t>
            </a:r>
            <a:r>
              <a:rPr lang="en-US" dirty="0" smtClean="0"/>
              <a:t> in </a:t>
            </a:r>
            <a:r>
              <a:rPr lang="en-US" dirty="0" err="1" smtClean="0"/>
              <a:t>ottemperanza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esigenze</a:t>
            </a:r>
            <a:r>
              <a:rPr lang="en-US" dirty="0" smtClean="0"/>
              <a:t> </a:t>
            </a:r>
            <a:r>
              <a:rPr lang="en-US" dirty="0" err="1" smtClean="0"/>
              <a:t>comunitare</a:t>
            </a:r>
            <a:r>
              <a:rPr lang="en-US" dirty="0" smtClean="0"/>
              <a:t> ma </a:t>
            </a:r>
            <a:r>
              <a:rPr lang="en-US" dirty="0" err="1" smtClean="0"/>
              <a:t>soprattutto</a:t>
            </a:r>
            <a:r>
              <a:rPr lang="en-US" dirty="0" smtClean="0"/>
              <a:t> </a:t>
            </a:r>
            <a:r>
              <a:rPr lang="en-US" dirty="0" err="1" smtClean="0"/>
              <a:t>internazionale</a:t>
            </a:r>
            <a:endParaRPr lang="en-US" dirty="0"/>
          </a:p>
        </p:txBody>
      </p:sp>
      <p:sp>
        <p:nvSpPr>
          <p:cNvPr id="5" name="Rettangolo arrotondato 4"/>
          <p:cNvSpPr/>
          <p:nvPr/>
        </p:nvSpPr>
        <p:spPr>
          <a:xfrm>
            <a:off x="611560" y="3717032"/>
            <a:ext cx="3888432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PAC </a:t>
            </a:r>
            <a:r>
              <a:rPr lang="en-US" b="1" dirty="0" err="1" smtClean="0"/>
              <a:t>Modificata</a:t>
            </a:r>
            <a:endParaRPr lang="en-US" b="1" dirty="0" smtClean="0"/>
          </a:p>
          <a:p>
            <a:pPr algn="ctr"/>
            <a:r>
              <a:rPr lang="en-US" b="1" dirty="0" smtClean="0"/>
              <a:t>1970-1984</a:t>
            </a:r>
            <a:endParaRPr lang="en-US" b="1" dirty="0"/>
          </a:p>
        </p:txBody>
      </p:sp>
      <p:sp>
        <p:nvSpPr>
          <p:cNvPr id="6" name="Rettangolo arrotondato 5"/>
          <p:cNvSpPr/>
          <p:nvPr/>
        </p:nvSpPr>
        <p:spPr>
          <a:xfrm>
            <a:off x="4716016" y="3717032"/>
            <a:ext cx="3888432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PAC del “</a:t>
            </a:r>
            <a:r>
              <a:rPr lang="en-US" b="1" dirty="0" err="1" smtClean="0"/>
              <a:t>gradualismo</a:t>
            </a:r>
            <a:r>
              <a:rPr lang="en-US" b="1" dirty="0" smtClean="0"/>
              <a:t> </a:t>
            </a:r>
            <a:r>
              <a:rPr lang="en-US" b="1" dirty="0" err="1" smtClean="0"/>
              <a:t>cangiunturale</a:t>
            </a:r>
            <a:r>
              <a:rPr lang="en-US" b="1" dirty="0" smtClean="0"/>
              <a:t>”</a:t>
            </a:r>
          </a:p>
          <a:p>
            <a:pPr algn="ctr"/>
            <a:r>
              <a:rPr lang="en-US" b="1" dirty="0" smtClean="0"/>
              <a:t>1984-1992</a:t>
            </a:r>
            <a:endParaRPr lang="en-US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7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 PAC </a:t>
            </a:r>
            <a:r>
              <a:rPr lang="en-US" dirty="0" err="1" smtClean="0"/>
              <a:t>Modificata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683568" y="1412776"/>
            <a:ext cx="777686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Crisi</a:t>
            </a:r>
            <a:r>
              <a:rPr lang="en-US" b="1" dirty="0" smtClean="0"/>
              <a:t> </a:t>
            </a:r>
            <a:r>
              <a:rPr lang="en-US" b="1" dirty="0" err="1" smtClean="0"/>
              <a:t>petrolifere</a:t>
            </a:r>
            <a:r>
              <a:rPr lang="en-US" b="1" dirty="0" smtClean="0"/>
              <a:t>: </a:t>
            </a:r>
            <a:r>
              <a:rPr lang="en-US" b="1" dirty="0" err="1" smtClean="0"/>
              <a:t>aumento</a:t>
            </a:r>
            <a:r>
              <a:rPr lang="en-US" b="1" dirty="0" smtClean="0"/>
              <a:t> del </a:t>
            </a:r>
            <a:r>
              <a:rPr lang="en-US" b="1" dirty="0" err="1" smtClean="0"/>
              <a:t>prezzo</a:t>
            </a:r>
            <a:r>
              <a:rPr lang="en-US" b="1" dirty="0" smtClean="0"/>
              <a:t> </a:t>
            </a:r>
            <a:r>
              <a:rPr lang="en-US" b="1" dirty="0" err="1" smtClean="0"/>
              <a:t>delle</a:t>
            </a:r>
            <a:r>
              <a:rPr lang="en-US" b="1" dirty="0" smtClean="0"/>
              <a:t> </a:t>
            </a:r>
            <a:r>
              <a:rPr lang="en-US" b="1" dirty="0" err="1" smtClean="0"/>
              <a:t>materie</a:t>
            </a:r>
            <a:r>
              <a:rPr lang="en-US" b="1" dirty="0" smtClean="0"/>
              <a:t> prime e </a:t>
            </a:r>
            <a:r>
              <a:rPr lang="en-US" b="1" dirty="0" err="1" smtClean="0"/>
              <a:t>conseguente</a:t>
            </a:r>
            <a:r>
              <a:rPr lang="en-US" b="1" dirty="0" smtClean="0"/>
              <a:t> </a:t>
            </a:r>
            <a:r>
              <a:rPr lang="en-US" b="1" dirty="0" err="1" smtClean="0"/>
              <a:t>divergenza</a:t>
            </a:r>
            <a:r>
              <a:rPr lang="en-US" b="1" dirty="0" smtClean="0"/>
              <a:t> </a:t>
            </a:r>
            <a:r>
              <a:rPr lang="en-US" b="1" dirty="0" err="1" smtClean="0"/>
              <a:t>delle</a:t>
            </a:r>
            <a:r>
              <a:rPr lang="en-US" b="1" dirty="0" smtClean="0"/>
              <a:t> </a:t>
            </a:r>
            <a:r>
              <a:rPr lang="en-US" b="1" dirty="0" err="1" smtClean="0"/>
              <a:t>politiche</a:t>
            </a:r>
            <a:r>
              <a:rPr lang="en-US" b="1" dirty="0" smtClean="0"/>
              <a:t> </a:t>
            </a:r>
            <a:r>
              <a:rPr lang="en-US" b="1" dirty="0" err="1" smtClean="0"/>
              <a:t>nazionali</a:t>
            </a:r>
            <a:r>
              <a:rPr lang="en-US" b="1" dirty="0" smtClean="0"/>
              <a:t>,</a:t>
            </a:r>
          </a:p>
          <a:p>
            <a:pPr algn="ctr"/>
            <a:r>
              <a:rPr lang="en-US" b="1" dirty="0"/>
              <a:t> </a:t>
            </a:r>
            <a:r>
              <a:rPr lang="en-US" b="1" dirty="0" smtClean="0"/>
              <a:t>la PAC </a:t>
            </a:r>
            <a:r>
              <a:rPr lang="en-US" b="1" dirty="0" err="1" smtClean="0"/>
              <a:t>diviene</a:t>
            </a:r>
            <a:r>
              <a:rPr lang="en-US" b="1" dirty="0" smtClean="0"/>
              <a:t> </a:t>
            </a:r>
            <a:r>
              <a:rPr lang="en-US" b="1" dirty="0" err="1" smtClean="0"/>
              <a:t>insostenibile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5" name="AutoShape 4" descr="data:image/jpeg;base64,/9j/4AAQSkZJRgABAQAAAQABAAD/2wCEAAkGBxQTEhUUExQWFBUXGR4ZFxgYGRoYGBYXHRgYHBwYFxwYICkgHB4lHBgXITEhJSkrLi4uGCAzODMsNygtLisBCgoKDg0OGxAQGzAkICQsLC0sLCwsLCwsLCwsLCwsLCwsLCwsLCwsLCwsLCwsLCwsLCwsLCwsLCwsLCwsLCwsLP/AABEIAMIBAwMBIgACEQEDEQH/xAAbAAABBQEBAAAAAAAAAAAAAAADAAIEBQYBB//EAEUQAAIBAgMEBwUGBAUDAwUAAAECEQADEiExBAVBURMiMmFxgZEGUqGxwUJystHh8CMzYsIUgpKi8RU0U0NzswcWJGOD/8QAGgEAAgMBAQAAAAAAAAAAAAAAAgMAAQQFBv/EADERAAICAQMEAAQDCAMAAAAAAAABAhEDEiExBBNBUSIygaEUYXEFQlKRscHR8BUjM//aAAwDAQACEQMRAD8AwDIMogEaVqfZPfoEWbhgaIT9k+4fofLlWZw011k5a/A9xra42ZZR1KmesiOM0pHL1rE7g9pykW70lRkG1ZPve8O/WtcdqTB0mNcETinKPGlVRhnGUXQW7dABZiAAJJ0AHfXnftHvk33ykW1yUcT3+J+A86P7R7/N7qJK2hn3t/U3dyX17jbg9mTdXHdlEPYA7R/qM9+ff8ySrdj8cFBa5lEumsz+/SrDcu8ejYpcJNtte48D46fA8KZvjdT7M0Nmh7LDT9D3edQLunyo9mh/wyRure1DNWnEOOE5jg2n7NF6deR/0t+VUm4N4F16Mn+InZn7S8V/fdyNX9u4GEj99xpQmSpkaxtKiVM5aZHNeHDhp5UR7yEEE5HLQ/lTrw0Yaj4jiPr4gURTOY41AdiPY2xSuZz0OR1Hl51zadoXCYOeo11GY+Iouj9zfiH5j8NFqEArtSHMMM6HtW0pgbrDQnXlnRdm7Me6SvkDl8Iru0LKMOan5GoTyc/xSe+vrQtp2hcPaGZA15sBUhDIBpl/7I/qHwk/SoTyL/EJ7y+ooe0bQuEgMJOQzHEx+vlUihuJcDkMX0H93pUIIXk95fUUy/tKxAdZOQzGXf5CTR4oVsSxPAdUfU+uXlUIdS4gEBlgaZimXtqUDtKToBI17+6jmKDZQMcZGuS5cOfifyqEFaKgRiU8SZGZ51mvaLeuM9HbPVBzI+2w4eH1qb7SbywqbduMZHWPujl4msxiyM5Rr3ciKOKGwj5Y5nkTOVTNy7rfaHC8B2mOYUfVuQqsmRpx8OsPz+dbv2HvqbLINVaTzIbME/Ef5atsvK9MbRdbBsSWUCIIA9SeZPE1KQZ1ykp/flSzBbb3O3PoPlVH7U7pF61iAl0BI5svFfqO8Ve3NT40yoi1NqVnkocjLCT3iM6VbXbvZMPcZ1uYAxnDhmCdfjNKi1Gz8REyApU57ZHeOY/Khj4U0ZGSlwccZZ68OYrjXGELmRMwDkTBzI+tOLCJobSdBPP8h9aphF57Lbn6d8b520Of9b8B4DI+nOt9We9kN5WmtLZHVuLMqcsWclh+XCtEDSnyYc0m5bgdr2ZbiFHGJTqPqORrzje+7m2a6UOY1Rv6TpPy/Yr0/H5/vlXnftTty37+UFEGEHmZkx3T8u+pFuw+nbulwVVt2DB1MFez3+P7+da7YN5Y16RUOE5OJHVbSczp+h51kmOgGZOQFbHcm7RZtwc2bN+Xh8T60UzROqJgvH3G9V/Oh2rxBK4GjVezpxGvA/A0S0YOE/5TzHLxHyjvp11JGWozHjy8xl50AgDfuErIRpGYyGo4a8cx50RdpBAIV4Ins0VDIBFDsiCV5ZjwP5GfhUIBTaAHYQ2cN2T4H5LSubxRe1I4ZiO7jRruTKe8r6j8wKpd+ALcBJifCJIEdU9o9VoHfVN0FBKTosLG8bYUAtBAAOmWXj3Um2+2SpxZAk/Aj6/Cs8bi5Z5QQsEExxCk9oc5z4Ca40QNI0EDIA6qvGOadrwodY/sL2aldtQ8ctNDrxFMsbUhLNiGZjyGXzk+dQ9zLhtYhykd5bMDL+noxVraXCAOQo0IkknRHv7cgGTriOQz48/LXyrqbVbAADrll2hRFMsTwGQ8eJ+nrTrrwMtTkPHme4VASM+1IzYcawM2zGfJfqfLnUffG91tJ1WUu2S5gx3nwqxt2wBHx5niTWd9pdhxA3VGQyfvj7QHIaH9KtBRSsz1xiGLEkyc5+fjNXe4/Zp70Pc/h2+A+03eJ08T5c6d7GbpW8TcudZbZAVTxMTLeUfsZ71B+lW5Ey5dL0ow/tR7PLaUXbQOAZXFkmB78666/wDNVe4N5f4e8GPZPVfwPEfPyI416VeUNIIkGQRwIPCvL98bvNi61vOBmh4lDmPMfMGonexMU9acZHqCtIkZg6HmK6BWS9i98SOgc5j+WeY1w/Ud0jhWvta0LM04OMqGzSpVyoAdpVVXvaHZlYqbgkawGYeoEUqhel+jFQfvDmPypjIrePdkfP8AWrvavZi6udtg/wDtb8j51UbVbdDF1CDzIg+R0+VHrlH5kb5dPF7wdEO7YYaZjhHDvjjXFjhUoNyM9zZH10NcdAdQQf3xolKMuGDeSHzIjEZg5gjMEGCDzBrRbt9rHQYb69IPfWA/+YaHxFULWSO/5/rQmf15cauUS/gyI0W//afpV6PZyQCOsxEGOQ/Os4rADlHD961wLE89Se+P+KVtcRmJA4cT+/3xqkqLSjjjsH2O2ZxnI8O7vq/2PedvS6ij+oKI8wBlVOtwaaHka6+h8KNwTRkeWTdmjfaNmIyKg6g4dDz0rtvbNnIzKA+deeba5Fxszw4nkKB0p94+prA8yTqjuY/2W5wUtXJ6SNo2cN2kg566H9f3rXL20bOCrB7esHrag5c+cHyrzgXm95vU13p295vU1XfXoL/iJfxHpV+5ZKmHQkZiG4jMce6ntasNxU8ut+vf8axPszcJvZknxPGRWywjlToPWrOd1OF4J6Gxmz7JYgzh7R+1wDGOPKKX+BsFmHVIgfa4ktPyFPwDkPSl0Y5D0o9IjWx5soMKhjEyeudB588NFuqoEhmnQdc6nTjUbohyHoK50K+6PQVNJLJS2FUdtoH9Z8yc65ZsA9Ys2enXOQ9dTr/xUU7Ovur6Cu9Avuj0FTSSyTctycIZh7xxHIcvE/D0pm2vbtr1maCICgySOQFB6BfdHpVPvJALmQjqj5tVxjbBlKkA3RvH/DX5APRtkVmThnLxI+p516HYuhgGUgg5gjQivNr9rEI9DyNRbG3XghVbjKs5qpI8T591FOFcFae7v5PQt779tbOIY4n4IubHx5DvNYLe23vtFwO/VOigaADh8fjUfAIy8eZJ7zTjmP3B4+hqKA/HiUP1BoxUhlkEGRGoIzgd/EVud0+1NprY6VgjgZ5GG/qWB8OFYZvMcM9e4/Q063YJzAInXOB+f/NRxsvJGMlubTbvbC0uVtWc9/VH5n0rN7x35fvZM2FPdHVXzGreZqNb2XvjwH1NGS0Bw8/1NEsYhSxw4VkIA828ly+VKppvL7wrlFpRffl/CeiXr4WMiZ4Du8aC+0YsjbYjvCx8TTN5NEfcf5LUPZthV1UnESQDrRt7j3sQd87ttdG7pZe2yqTkVC+YxVQOsAf5T8a0++NiRdnu4ZyE66nICf3xrMXjmPL61myKpINO4McDNNuKDrHd+lPtRAx9ITAwxhAiBoTmRppUTb7GIgquURBafPMUbyvTaVmfF08XlUZTUV7B3rRkgHIRM6wY/OpD7OsZCIoSrEg8MHzWpFx8jlwz7pyq7ilchctUnpW4IhgODDWDTkbqt4ZcfszXS/VP3fp/xTLXYPh/aKNP0LafktzuC0c2Ek/lTP8A7bs8vn+dXK6VH2rasBiJME68BroCazuEfKNsc+biMn/Mrj7NWeXz/OmXfZu1BPcef51P2TeAcgCOtMQSdOOYGXf3ipO0Hqt4H5VXbg/AT6nPF05P+ZT7DugWnxB0kagz4+9Vr0x96360Gzs6l7kjj+/lRm2ZAMx8TVpUthWTI5u5O2I3Tzt/6qQvH/8AX/q/ShnZ0lYGRnic+qaeNmtknIZa56VYFId0p/o/1fpT7bySI0/Kom27IgRsv3IqTY1Pl+EVZA1cNdpVARVSb0/mnwH1q7qj3n/NPgPlRQ5BnwVL3DMRiJmJ0GZ0HgKHdtPOM58wOXdFW+49xXdoIdSEtjLEwmTxwjjHOrXbvZd0XEt1WAPWxKVgZSwg5xWTJ+0ulhk7Up/EaIdNm064x2MqLbZkDLvy/Wm206wBOp4eCn+41Zby2ZrTNbfULII0ZTMEelQk7Q8f7V/Ktr/IV3Jb2SUtgaCnE12mXND4UzgzcvcVvZ3ZkVrgTGJWBOWcSTzKkelO2WxaZrUy3SAk4jOFcapPITLegoabOxac5CgCTEBZzGHOAM/FTRrGyAEElRKwMtASAcydAw5ZRWVTk3wd2PTwh6JFralg4EGGThyB6uIx8IrtMexhJXE3VJBzGZBgnTiZPnSoqmOVVszW70P/AMb/ANlP2NYtoOJUeWWnjTN6DP8A/m/zSn7M38NTxKg+Ej5mtD5OWyL7QGNmuge7meZkVkL+o8v7q1ftB/2137v1FZS92h5f31ny/Og4/IyRZRcAnAJLZss6Z8IPA6Ghvhwq2UPjw4WJMopJlTMDI8aLbCYP4k4eMEgjrPpHMgCe+o/UwK0kXGxBk4KOjaTMayBx+1UlJqVKjTGEZYo2vC8EYnrN4r8xT9rXqNB1EHjP60N2ALkmACufnRHuqRkynjqM6LJFSg01Zy8cnGaadDUBwST9k/HWa6nYPh/aKcR1D4E+tNTst4f2ipiioxW1f5Jlk5Se9+v0NaKpPaJXOEJqysNYy6pI8wD8auqZesq4hgCPrQSVqhmOeiSkUfs+rBlBzAViO4MUyPmrVd7T2Gn3T8jSsWFTJRFLauw3gflUiqQWXJrm5A9l7Vz7350+6wxLi7OZ7pERPqT5UPZD1rn3qk0GXH3MbhdWSE9E1Krog39qAbqmdSDqASDM/E+dHGGVCSYkE8CCCSSdCcUGgbRmwacwWCAZzAE5d5kVK2e+riVM93EeI4Vz8ONTlGGt/wDX9zZlm4RctPz/AGB7f/Lby+Yp9jVvL8Ipm8f5Z8vxCn2dW8R+Fa6nk5/gNSpGlUKFVDvP+Y3l+EVfVQ7xP8R/L8Ioocgz4Nh7ObSo2TZ+qwlFUACZbIHMd/PnRt5OQrKRDCSMxJPVZRI7yDHHD31lPZXbbFtCHuYTGN+UHqi2o55Bj4itFuPeSXSQrIFEnCSTc7mM+deK6jp44M8sig3Tu3x/Q9HjnrxqN1aMjvrbzediYCqCqgaa9YjuLSQOFVezg4hOsmfQ1J3vZbZ2Nq5BJQMrDiGEiZ40Cz2s88z82r2WKVqLXo4OSNa79/bcmU25oadTXGVaXwZobyQNdoYgrI/l9EDOmIty5AkedPIJzzEJhEA6TJPKYafGl/i4DkgwF5ayjZ/7pnmKkf4ohgQp6gE5dpumOWfKFFYdnzI9DSXEQG07ScRLLJPWOUZsJ+tKibQCTIiCBE6xAilT0tiaF6NdtJIRZ16IyDrMpRNk7CfdHypu9nA1IHUOpj7S1GTe1lVWbqTAymeHdTrVnMaG+0X/AG1zwH4lrLXu15j5PVzvrfNp7TIhYkxnhIHaB1PhVJcMmQeK/wB1Z8jTmqCS/wCtkuzcVVBZOkE5rBMjHdyyB44cuNR3Ywh6OD1wzwRl0bFVBjgIy86kbNtGEAqwVgeIJ0Z+EHUNQIZuqGZ83OELkWcGTzjEZ7qk09WxphKPbW649/2K/a5w3MIDE4QARIJxcapm2FCejWItgtdud/uju4Vqru57xD6WiYwlzBGZzwiW+FAT2VL2ejtOXIJLBVIxsImSTMCRw4ikdTepNAdJCovUig2TZMLtbLsGEOhk4XTIkR4fWr212T4D8IqntWS38MmLlhhB0xW5Ejyq4s9k+X4Voukk3dsT1ySqjW0qVKnGUVC2nsN4UWhbT2TUIiqv77s2HdbrEEsSOqTx5gVN3Rt6bW/R2SdMTMVICrzzGZPCs1vLYG2jbCjE9Fbl37szkO8wBXqu6txmzZYyFZc2GCFIwhgqsDJABwyBqDlXN6vqMqjKGFXKv5HSw9NCSU58Ee3uWwBHRg95zbPXOqje+4xaHS2QQEHWQZ9WRJXicgcvStResXFEsqjq4igaXC8TEZxOcUDbLwS27nRVLHwAJryUMvW9JmUpXb9+TqShjyw0+Dz277QbPdGBHliRAwsNDPEchVvZ1fxH4VrNbRu9bhsbXa0Ii4O/CRJ7wcj5VpbOr/eH4Fr2/T51mjf0a9M4fUYe06C12lSrQZRVn94n+Jc8f7FrQVnd5Hr3P39kUcOQZcEKyOt3Rl6LPyFB2m8BcMkKOjcSRMFrbD1mI76k7Hbl3zhVUEk6KJgeJJgADWltm47lySptvloHg5jLtAa0OTeLQ3FjnqUktgO/tvF+4jhi69FaXEdZFtQwMcmJ9KbsCxh8D82rU7utXNk3e4lVbC3UdZnHhBBGhMCQRWW3fon3frWfpckcjaXjYb1eNw39k+mXTl+/H6U+mkSQBxP51ufBiwq8kf1OXEQC9OeCDrq0gR6ue+FFTbFm210qQII6/dniP+xRmeM0/wD6JkRK5nl4fkPSnNujtdnrd3fkO/U686zKM1+6ei7cvZBVEcBsIzA4d3Gu0YqV6owgDIDPQZcqVGSyA1tTxxHwLfFppwXkvqY+C0Wpu691vfPVyUaudB3DmanZiuWcaPUZJvTBFfhPcPASfjVrsXs7euQW6g5vM+Sj6xWo2LdtqwJAEgZu2vrwHhULeO8Zy0UzAOWIDi5+yvdqZ8qqTjDwbYdK6vLL6IiDd+z29ZvEaljhtg8stfATT7W9GtqtwC10JbCUSFcdXFiC6mMpE8agrtzpechbdwIwCkDHbMKeqnHnwOY8KhdCtsdLeZRGuWEAkk5xmDBgKBMcqQ8snuaIwjDhUXW0A23F63FwOwccrkHFgJ4HUA8vCo+9N/Yr5v7MptFUYPiE9IJHbUZAxMGZyE6RQt0b0e4WxWm6BuDQpIg/xVUaAQOMnIjOi71s9EoNrNW6wuNDEzJOERhBGXCc+6lTxKb1L6l2q1FFtm5Hu4bq5XFMkk53VJHVGXWMYjPlyoFnsny/CtHTaCZc4sBMLcdpIgSWOEZtoYGQyo94dIpdRDT/ABBHeB0gHLnHHPiYf07itkY+qg5q0aA1ygFWz6x15LnXIeAZM5ZQJHxjL6U0xUSKFtPZPl8xXGDZdaZ7hl450O+GiCcpXgM+sMtf3NQiRQ743p0S3rVtGa7ccgELI62WvPkO+t3ua/f/AMNbXaGvJdCrik4llYIkCRwGWVZ7YrpR3uBceG4xCk/awiD5GtNuvfS3rj2wjKUVWJIIEMARme4/OuN1uBq9Dat22v8AeDsdJkUo0/G1F42+MadW2MZBXGCpUTrHE88NYX2z24WrZsvjIvAJ1M8KCcUAZ8Vz41qb64WVhkS2Fu8EHPxBGvjWe2690l0mIwMy85OQMcl6vqa52NZuo6uMMm6Svb+o7JKOHG5I889m9ruWy1gqxtuZBKkAEZznzA+Vbuzq/wB7+xaHvHseY+dcXFjaIjFnlp1V7869LjxqDdeTj5MryJWS6VAGOYkRlnGuuWvD60kx5yQM+Wo5600SHqhv7O1y66IJZiQPTU8gONW2J4njoBGZzgRnx4eNB2m2LYZGkm4P4rIeySw6veiicQ41eqtxuLB3HvwdNspKbPDlATckA42bLGFOccB3E8JNDTaLHWJQ2sIAGDNTAMSCfT1rllGQBlbpbanCr6tpByEMggERMHwqfdvi4ML2w1z7OcPkcORTJutiJ0J45Vnc5XudNXHZLYELj2yot3MUgyFMqphQoKEZtM+PdVhvHYdnwq15Alwj/wBPtTx7OoB4kUyxYXZsMrjvuAFUEBQQp4tksw2fHQVT9Nd6TpMIctIIYTgyeJIOWEOYMxkNeBvJpX5htJqpfcJtG4mjFZYXl5DJh5cfhVQxKsMjKnNT1Tx1mtdunZLhbpCYk4pAiRHZUe6eZ8udSN5GxcydcUfbUdnwYZ+QmmxybbmOXRRvXDZ/YzQ3wONth4FT9aeN8JxVx5fka7vHcjIMds9Lb1kagd4GviPSqoU1b+Rc+tz4nU4oNd2tSxIIgknPXOlQqVTSB/yMv4Sz3Jug3zLSLYOZ4sfdX6n9jaWbYUBVAAGQA0ArltFRQBCqo8gBUBt656LHCWCse+CMudLnNLk34MEcEa8+yTt2zFwIMQZg6N41WbVZ/wDIpQ8G4eTaeRqem8VOqsPABvwmijbbZyxATwbq/BqVKMJ7p7jnTM8uw4OtM55QuSDi0DXy4nTlV7Pu1mc3doKthJNtMWK3bUf+o/vHkNSfhsjsKHNDh+6cvTSoW1buaCIDA5krCtI5g5H1pMseRb8i5wbM1tu2luqpOGRJkSxDHtHn1dNAJ5ZF2TbTZtlboxWsjcUEYrWIgKUGpaYJUafCjjYMBLLEr2UghpyzgichJ4zA863ow9yCWNq0uNwwUOzEKCk8QWGWfBudKUnF7AJOxb02AW2DwtxGXqHMKwOQPV1+zl3RUzdOxshS484gIVTkxtyYDD7KRIgiSD51J3Jffo2e6FYlptqRkGJbCfIK0xqAKHvLayimDLHrMTy4nxPD9K1Y4RfxjFj9km0dQeBI8tQM+4xRKqrW9VGS22jnIz+p8ac++APsN3CRn4UXcj7ObPDNybUSzih7Rp5r+IVD/wCqj3G9RQn3qGGSNqDqNAwP0NV3I+wF0+T0S9iH8z/3G+lWe5NtdSUyNvVS5w5zBRCcmAjTh51Q7vv3LlxrVtBLEtiJ7IMagDMzAAnMkc61qF1dUNuRZCBbcSUVAju86ElpxeQ11y9VWTHpjz7NnSYpxnb4JFpsTAkhiOyiS+ekmBJMZcszVJtuyvauFXEF5uAcQGdsjnrl8a9EXbU+x1u5BPx0Hmaze9t1X9rcXVwWwqlVDScYmQZXhM8PCsvR9J2MjySlbar0M6mTyw0pGQ3iep/mHzo1nVvvH5Cq7e+0XLbG1dt4HQgsMU5e8uWYI405N5xPUOZnUV1O5H2YOxkrgtK5Vau9xmMDeo9a6d6j3CfMVO5H2V+HyeiYu2hLsGexkw1QkkYhwnSJ5mkmylZJcNbbsgjqE8etqjRAz0jiZmo6dLrtilQyhRnoQSc6tN3l7TEYg4IkqRCkZCD8c/plUcFkWx0cOOsaTI62QLgNgvijqyIzI1PAgxw0xZznU25fXZbZKgXLoHXKjELczlAjLEI+cARUm9bUJis9QPMk/YaR1P6Q3E+HdVTuTdN0MWYrbtrqxAlhEHOc148szrQLVH4VyNSrYH1dqdsLO/usyRjGWqk5CWaDlEVebLsFvZ1HSHE2uAZjLTXWOZyFRds3jb2W0Bs6DraNkMWWo5jTuzECqttra7bZgpV11PbzbIMZjMEfGqdRV8gPLBS0XuXW1bzxTiJwjPCoZhEwSYzeOQyz86iXGuPbLAi0CpDKbYZwmIwyjPASsEiCeVRNiU9oAi4Y1YtpMTPPU4Z1irfZ9kuYgxxuFBCAqttQCRJOhZshmaztym7CuwW79tOJikwCFGIFOlyz6pzU5ZMczyin7y3Ot5TdsCH4roGPEEfZb4H40YbmdnDMxEHEqlmZVY8QogTrrOtWVm0tqSX7RkkkDhGQ8K1YdceeCSxqcdMlsYBhBg5Eag5EHkaVegNstp+sURp4wpnhrXa16jA/2av4iLvu8QoUanM+oCg+LEeQNV91lQYQAxiSW/Ex786NvC4Olk6BgJ7lQn8TH0qMNhXaOkBdwCygBAstMKM3y7QPqK5uaac9+Ddk1O9JV3N528YWUMzJCdUHhJGfxqz2XC2RyJEgqzYWHdn8Kkr7JqhUN0qqxgGbZ60EiYB1g58451Nt+zKIDgd5BLLJEYojSNDx8aXPJiS2M2GPUOXxJV+pVbTaRBOJh6T6xp3zVba382PCtzKBBJMHXIEyv/NTN52OlAlWAlVIMAdsSDx1yMcquNz+zti6hIAWCRhgmBw1bPLI94NSOVR5bGT7v7vBDG1XXXMW7g4hhmD8INUm+drtgG24a2Wz6rYsxlnxynSa1O6dks3EcKuB0YoYJkFSQrRPEDTxFULbvCu3SIGuDIgyRhmTg78zmdQwPdQ/iE+Rzjk+o7YL4e1I0RlBznq4MKt6z/qqs24ytw88XoJA+Xxq+t7NYtXSFUJbvAdFeHB4AZLg7OvA8xzkQN47ocYrWWNgYBMB5nsk/I+vCtWHqISWgZG0lqKNmaYUjvyyHx1pJbYcQTzj9aLcs3EOFkCdxkemVBZmJgR3mTl3DLWs72LOMGbKRHHI592unOnuWA1HofTWuqGGUL6n8qVizcu3UtoAWZgq5/aPHwUZ1CGr9hQEtXrvauBxORCyAOiSTrNx8UD3B3VpNybctp7gu3B1UXDqXfEzljAGZlRprRNo2K1ZWzsgAwhSxn7bZAE95JZvLurObd7Pu+0dKrz0bWwAVeSo656ygic+NVfxaSqXbbfk2V/fdprVzBcAYKwAYFTiKmO0BVsqQABoBA8BWXsWVK3lOZvMow56M4xcMoBPpUltvvAuuMdVmUEoJgHKc40jhQ9R1OPp468nAmMHJ1Epf/qrsQNuzfAGJX6MmNVcHI+Y+Nee2sXZkZaZHT18q3PtpaZ9mZmdnZWVhJgDrAHIZDInhWHuBtQFkaZnPu86V0/Vw6mLnDhOtxyxuGzOvbY8QCNDH61xGY5HCCO4+oz0pysxEiPU/lTXVjyBGhzrQWcuWieIB5wfzqXst24oUjrdUcvGM+Z48KDs9u48hVkjlMeM6DzqVctWVwJevHFkOjtEEyYGbaeQp+F6U2V+Zod07UsXHJ/h4AWnQHl4xIjuFZ/2hu9OVBcMoAlAYRTn3QeHEnKm7TsLq2HZ1L2jqr3ILPxMKNRHzoJ3dtB0tLPBeqcuWZk0OTqJN/CjPm1ZFpotNjt2RbCXLiADMEq5iYyUmI8M5mrG10SDCF04M4UT3qv1qj2LY7vSjpLJthQXiR1yNF196D5Vp9ndcJUOFyAl8SnFAJZeoYkk+c1WOTlepUVjiordUNTboyUWk8JP5V19oeQMZk8EQcIngeY9adtl8HEodWxBQAjYhGLPKBBifKuWWGJyeFuNY7Tc/KmNy1KOodf5jLiuYkXDOQxOFk8oxD5Uw2sJzRRBE5gsMRAEjxNW67saFH8LqdmWZiD6VF3lawhw2DEcDSv2uvkDPEYfjVuEWuSXF+SDc2NGMlcz3kfKlUia5WO2CNtcTzZj6uTTNjIFxwSRJwg97YCp8nHwp9nTzP4jQL69f7ykeBU5fiPpQZ73f5hw+ai09qbDXrNraLYOO2cRAzK89NcLgT4GrHd+1i7bW4ujCfA8R5GRQNj3gVTEOjCv1xjfDhJAxrEe9iPmaFa3hbUscQOIzhto2EGIPmYFZ3XIyLdaaIu+dlhjwW58LgH1ADeKmg7l2427gMGGkOoz6w1gd0SPBuLUbem9A1tgLbZCQWIEEZg8Twqp3gMJzEq7LwnrBlnIc1H+2iu1a8Eap0/Ja3L6LtZup1EZYuLOJneZxYVnDGWusnzj72vi66FVK5wWMTkrEEAToRxOjEUAMdFXD4jPyUZ+sVK2fdzE4mJHjBPkB1V+Jo8WLJN7LYjqqTsqihONWDhSRKKSqMYGY0kEk1J/wjyrvFuOyZLXCSIynx41a3ClrQS55nOOZJ0FV9y7jkq4NwjLhA/pHARxz861diGLdu36AcqVMdtG8hEXArL2TiEjFGhI48chFRTsWzPpbKf+2Z/2n8q6trMi4s2/srhDBTzxDM8dRxplrDcuNcuASoIChsWJc88OoOlM7jfO4ruSBtuS2ezfK9zrH5VM3DuwbLeW+z27ioG44es2WKTI4nLvqLsathxY267wikEQJMghp0AJy5U/btpC2iwZVks0kiBhGG2D4k4qtONu0Ep2i927eIvXGbCpBCgDpFMAT/cxqZuTeRtB8SO2JgR1lMAKBEz3GvOtzbO42kYtSCXDDMrnnB1MjhRr9hW2sdVe2Murww/lS5yhB8fcmHL3sdNUkeoP7SINUYeJQf3VR3N7KXdurDMSP4i6ZaxNUlxcLthA7BIy+1w+VCXaGLgQ4XFBbCsRkARlxxA+VJ6rDi6iChNbc8lwlodos957ULtp7eK2uIROItHkBnpVKu50/wDMT920xqViaCQLkwcKEqpJUwc40IIPkaZdicJIzPWLXM0VhIIE5wZHl31Om6fF08XHHH7keZy5Arumysy1458cCDyxVM2OxYVhNpSObMXI5EgiI7xpQluA5qqiBICoxPSAkETEYSMvOuvf1JJLFpUPhGEGJSBJIjurQp14QPcZA3vsN29aA6VkZZkaLi4q4HZjQMMo1513Yd127bRZtddQvSXLrSFDKCYPZMyYIM5eRtUzPVOfZUnKeItvOhg9Vu+PGKl5QX6pxBoCxmpwrlH2c58axZlPzbXj/DNCqS9BBsShwyszwZGQW2BAyiM+OYAkHM0ts2vICcZUyoHZUzOXf6mhB2ullxBYB6ucmOZ+fyp+5yBZLuVC6hsgRB4kf1DId1VjhK03t+n9wW4xW3+/oWFze1sibtpgo4lQwHPPhTU23ZGgBlBOmqnlwjnWc2m8113HTOqlsS49GMDtEaDPLwrux7Bc6UB7eYIJJ7BXjJGUxp5aVq/Fyf7ti9Xs1q7Ah7Lt5Ni+c0y5uuftz95VaPgKr9o2VQYScZ4agDm05geedEQuf5bMAOJYkHwBnLvp/cxvmJNUfRJ/6WRobf8Aoj5Gmf8ATmBkW7R7wYPxWuC9tA4o3j/wKeN53R2rM96n6Z1dYWT4BGzc/wDH/uWlSG+19xx3ZZeppVfbxey6iNUQzjk7fE4h8GFB2zIBvdYHyPVPwM+VTNvTC4fg0Ke5h2T56eS0JlkQcwdazZ4VJop7MhWMKgkwpxNrAPbai9PPZDN4CB6mBT7dtQYRQW/pGfmeHmamW9iY9swOS/Vvyis8Oic2O7z8IrnVm6sATwHWYj5DxNWFvY2btHCOQzbzOg8vWptq0FEKAB3U+uhh6OGMF3LeQOxYVeyInU8T4nU0Hatrjqrm3HkvjzPdQdq22ZCmFHafw1w/nUFdkuXVY2wuFAGwtPWBxdY559kmCfHPQsudQVRBcvCBbWTDzMxKk5h3jLGRoAco08qodmG0ol25cJugQqoYuBmJHXykgDPSKudjuXD1SHS5kQGBAwNxZWzERpPLyOi4816O53qcLfX51ljO1YjJD4t3uUmzb4ZbHS3FKkththSRi5kh5gCKkLvxGtLccCGYqoZczGrArOXCYqw2nZgwwurx/UBcX6kVD27dlu8qrKdQFVwkoQDwjMcOVXcRdZFw7JGyXluAG2ACwhGBJEsxXQ6QQTpoDVbujcpvOLSsATixYpKqtrUwDmSzqKvNgs9FghZC6AHSFwrrEwJ8zNRbm7xMi466xKEwDmRKk/sUcUnF09xtOkFPs5f6t3pEL9FimGkAxCa8ZNcf2XvrcLBkZg6rOJgMTAGYIjIEGmLsh4bUBpkSy5DQZ8qOmw3jptUkmcnJOKInxgfCh7E36L+Lx/UrNh2h2vpinMEazpjyGQ4gnThRm2lYgqkwOrDRJUsBM/0kVJtbnNkqxYNnhEDMSHnPzpzKgPbjPSFMHPLMTliPrUyR0uilFrkE1sEt2eoVk9GdG4gsTMA05LeZ7ahXCnJVDA5ArhGklfKjrZlI6RisR9nTTlUXatoQCHa6wJI1gGDB0jLvoG0RJhGsnDjZIOaw7Fxr1GPnA8DXQwUQGVGdYboxOF4yYAcOHpUXa9tRYm2GJJ7Tg5A65zzEc5px2y6yjolBJmQqM2EAjWNJkcOdC5pWWoN0TQuLDkxywuzADGI1jWZz8zReh6TqkxcXst74HP8AqHPz0JFUz9JdAAxTBZhiC9WVjSPennAmrL/CPZJtuwJVhDL9hyAR847z96KKGWpU1sHpqN39AYuraxt0Z6QTkMsXExwHMx4iaoLN84WRlUoWxYOXejcIEDyHOte9sXhBhbq+IBHAjjE+YPxpLu7AzgMTbIPWyEHI6cFJnXQ8gZFaoRxw5VxYjPGbpxZGsbnclTaYNaf3sivivEzllV8HwgW0MlQAWOYXL7XNu71oSkBcNvqWxq3PnhJ/F6c6RTICAEzIUnDigScRPPlx41jWOKk9PkJy2uRyygY4QeqcyZ61zw/p7/IZVKTZgGnLUkZZ5iInkOA/KnLbBhsxMGMtYgd+h0otHwVV8ipl+6FUsdB8eQHeTAp9Qrt3EcWqqeqB9t9JHPkPXgKosVgBVhiuLMtJHaYlj5SaVS7e6LZE3FDOe0e/kO4aeVKnfh5jNDJ7oCCCJByIqH/04Tm7FRw0nuY6n4VNRwQCDIIkHmOddrZKClyNaRxLYUQAAOQrtKh37wUSfIcSeQHE0XBB7uAJJgDUmqva9rxDOVT4v3RrHdqfhSuOXMtkOC8B3nmflQJwuWYFhwIzwDw+ozrHlz38MRcpeiNte03EUP0TYDkMurllm0wPCI7zQ7N62wFwY7XDEpIAM6HDl6itLsW+wllVKYgqgYlK4SAIkyZHhBqg2m70Ye8ygM7kogyVWYR5ZD0B4mskVJyAlKKjbOpaJVwrB8cy0w+feJGXhQ9ntdDaZVBDmesRlOgzWYgc6W7LxvYi6L1ftiVz4jnkI48aLs+0K5i1dk6wwmRzByMaZ501qStCYTxz0zX0FuZcKGWnOYxYiAB46n8qZuy+91mLgYORXQnRRPIa0e6nv2571635NTVdZgXGU8ifo4pSjVfkaXO7tc/Yj7BfS7cZRbwgSQysRlMCQI1zPlRLF9WxYXuDCCTMEECcwTPKi2NnKTgCZ69XDPmvjyqMlgWlYYDDYVJx4oWYOoBiCaOTtquBWNVF6+fAJt64SAzDKMRKwAePGSAZzirHZjNxOqAQ8SNP5ZaQfA1a7NvmwLCpKtdVAoQgGWAiZOWGRM/Wqndida3nPWY+ICsoPpFTFbnv7GbbUWO9OwDydPiwH1qjfZEuNcD3ujKkYJ7OcF544oMjnFXu8/5THlB9GU/SoRQch6U7q420FJtStEfYDkwnFBGZiT1VOccefeaHcsW8b9Lbdg6QjICWtvnJEEa9U+IqaBQ9qYhZBjMSeQkSfSazVewCbW4HZH6NyRYLW2AlCVXAVuY0AJPAQp+7RUvXhdN1AqM2LFnIzaYiM4+OtVp2q4WiLoBBZTEQojrnq9mSJM5TTLlq84N1LdxrYmJllIBIJaTPA6aULkkr+gaxybr68k64ucs6KZLdUZydeOXDQcBQ7l9FEkO/W4z2tdDqeMwaAuyvcUi3hXokkqNXGKCwK9rCsec1ZX93ixfRb3/5FsRjkZjHiVWic4KxzIIq3J20ilGKSbYHZtqxkFSAw7JHA5SrAgcIkcRpplZXLYvLOQcZEHMfdbmp1nzqJvDZ9nV/4BwqQThAMK8ggoIme1I0z76VpmGFwIeM14EcVP0PD1p+HJSqXDKtXXgE56wxZBciPcfgzcxpB0+kqzb592ROLPiZNSL1sXlDp2ogT8UcfuD8YOz3sPVMgTGeqH3W7uR/SinDRxwDOG9kylQru0KuROfIZn0FR7js5wkHP7AzZvvHQD9zwpYNDr97EDBhB2m59y/U+QqXsGy6OwiOwvuiNSOZGXcPOu7JsMQzxI0UdlfzPf6VOrViw1vIdCHsU12oV7ellGKtcAI1HKlWq0NsjezJ/geDsB3CdKtqVKqBFVRtB/jN3Ksd0zMUqVKz/IypcHRSrlKuchJXbYIv2QMgzdYDjCkiedW7IDkQCORzFKlRoFlbvJAuzMFAURoMtTnpUL2dH8Ru5B+L9BSpU+PySOfm/wDfEaCkVByIBHfSpUg6BRb16jdTq/dy+VTN3uSMyT40qVCy0Smtg6gHxFO2QRdUcMDfNKVKmYvnQceSVvP+Tc+4flUU1ylTeq5Rc+RULauw33T8jSpVlALEf9rPH/COPKdKd7InPaRwFxiBwBJbSlSpfhk9FLZYqbJUwcIzGRzZZzHifU0XaHJt3iSSZbM5nTnSpUz95AjN3fyw3E6nifE1JNKlUfJfgLu7+Y44YVPnLCfGAPSmbxH8ZO9GnvgrE89T60qVbH/4DX8hG2hQttsIw5cMuHdVnu1ALakACQCe88zSpUPTfMBDklVH3gxFq4QYIUwRwyrtKtpoMPbOQ8BSpUqWUf/Z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xQWFBUXGR4ZFxgYGRoYGBYXHRgYHBwYFxwYICkgHB4lHBgXITEhJSkrLi4uGCAzODMsNygtLisBCgoKDg0OGxAQGzAkICQsLC0sLCwsLCwsLCwsLCwsLCwsLCwsLCwsLCwsLCwsLCwsLCwsLCwsLCwsLCwsLCwsLP/AABEIAMIBAwMBIgACEQEDEQH/xAAbAAABBQEBAAAAAAAAAAAAAAADAAIEBQYBB//EAEUQAAIBAgMEBwUGBAUDAwUAAAECEQADEiExBAVBURMiMmFxgZEGUqGxwUJystHh8CMzYsIUgpKi8RU0U0NzswcWJGOD/8QAGgEAAgMBAQAAAAAAAAAAAAAAAgMAAQQFBv/EADERAAICAQMEAAQDCAMAAAAAAAABAhEDEiExBBNBUSIygaEUYXEFQlKRscHR8BUjM//aAAwDAQACEQMRAD8AwDIMogEaVqfZPfoEWbhgaIT9k+4fofLlWZw011k5a/A9xra42ZZR1KmesiOM0pHL1rE7g9pykW70lRkG1ZPve8O/WtcdqTB0mNcETinKPGlVRhnGUXQW7dABZiAAJJ0AHfXnftHvk33ykW1yUcT3+J+A86P7R7/N7qJK2hn3t/U3dyX17jbg9mTdXHdlEPYA7R/qM9+ff8ySrdj8cFBa5lEumsz+/SrDcu8ejYpcJNtte48D46fA8KZvjdT7M0Nmh7LDT9D3edQLunyo9mh/wyRure1DNWnEOOE5jg2n7NF6deR/0t+VUm4N4F16Mn+InZn7S8V/fdyNX9u4GEj99xpQmSpkaxtKiVM5aZHNeHDhp5UR7yEEE5HLQ/lTrw0Yaj4jiPr4gURTOY41AdiPY2xSuZz0OR1Hl51zadoXCYOeo11GY+Iouj9zfiH5j8NFqEArtSHMMM6HtW0pgbrDQnXlnRdm7Me6SvkDl8Iru0LKMOan5GoTyc/xSe+vrQtp2hcPaGZA15sBUhDIBpl/7I/qHwk/SoTyL/EJ7y+ooe0bQuEgMJOQzHEx+vlUihuJcDkMX0H93pUIIXk95fUUy/tKxAdZOQzGXf5CTR4oVsSxPAdUfU+uXlUIdS4gEBlgaZimXtqUDtKToBI17+6jmKDZQMcZGuS5cOfifyqEFaKgRiU8SZGZ51mvaLeuM9HbPVBzI+2w4eH1qb7SbywqbduMZHWPujl4msxiyM5Rr3ciKOKGwj5Y5nkTOVTNy7rfaHC8B2mOYUfVuQqsmRpx8OsPz+dbv2HvqbLINVaTzIbME/Ef5atsvK9MbRdbBsSWUCIIA9SeZPE1KQZ1ykp/flSzBbb3O3PoPlVH7U7pF61iAl0BI5svFfqO8Ve3NT40yoi1NqVnkocjLCT3iM6VbXbvZMPcZ1uYAxnDhmCdfjNKi1Gz8REyApU57ZHeOY/Khj4U0ZGSlwccZZ68OYrjXGELmRMwDkTBzI+tOLCJobSdBPP8h9aphF57Lbn6d8b520Of9b8B4DI+nOt9We9kN5WmtLZHVuLMqcsWclh+XCtEDSnyYc0m5bgdr2ZbiFHGJTqPqORrzje+7m2a6UOY1Rv6TpPy/Yr0/H5/vlXnftTty37+UFEGEHmZkx3T8u+pFuw+nbulwVVt2DB1MFez3+P7+da7YN5Y16RUOE5OJHVbSczp+h51kmOgGZOQFbHcm7RZtwc2bN+Xh8T60UzROqJgvH3G9V/Oh2rxBK4GjVezpxGvA/A0S0YOE/5TzHLxHyjvp11JGWozHjy8xl50AgDfuErIRpGYyGo4a8cx50RdpBAIV4Ins0VDIBFDsiCV5ZjwP5GfhUIBTaAHYQ2cN2T4H5LSubxRe1I4ZiO7jRruTKe8r6j8wKpd+ALcBJifCJIEdU9o9VoHfVN0FBKTosLG8bYUAtBAAOmWXj3Um2+2SpxZAk/Aj6/Cs8bi5Z5QQsEExxCk9oc5z4Ca40QNI0EDIA6qvGOadrwodY/sL2aldtQ8ctNDrxFMsbUhLNiGZjyGXzk+dQ9zLhtYhykd5bMDL+noxVraXCAOQo0IkknRHv7cgGTriOQz48/LXyrqbVbAADrll2hRFMsTwGQ8eJ+nrTrrwMtTkPHme4VASM+1IzYcawM2zGfJfqfLnUffG91tJ1WUu2S5gx3nwqxt2wBHx5niTWd9pdhxA3VGQyfvj7QHIaH9KtBRSsz1xiGLEkyc5+fjNXe4/Zp70Pc/h2+A+03eJ08T5c6d7GbpW8TcudZbZAVTxMTLeUfsZ71B+lW5Ey5dL0ow/tR7PLaUXbQOAZXFkmB78666/wDNVe4N5f4e8GPZPVfwPEfPyI416VeUNIIkGQRwIPCvL98bvNi61vOBmh4lDmPMfMGonexMU9acZHqCtIkZg6HmK6BWS9i98SOgc5j+WeY1w/Ud0jhWvta0LM04OMqGzSpVyoAdpVVXvaHZlYqbgkawGYeoEUqhel+jFQfvDmPypjIrePdkfP8AWrvavZi6udtg/wDtb8j51UbVbdDF1CDzIg+R0+VHrlH5kb5dPF7wdEO7YYaZjhHDvjjXFjhUoNyM9zZH10NcdAdQQf3xolKMuGDeSHzIjEZg5gjMEGCDzBrRbt9rHQYb69IPfWA/+YaHxFULWSO/5/rQmf15cauUS/gyI0W//afpV6PZyQCOsxEGOQ/Os4rADlHD961wLE89Se+P+KVtcRmJA4cT+/3xqkqLSjjjsH2O2ZxnI8O7vq/2PedvS6ij+oKI8wBlVOtwaaHka6+h8KNwTRkeWTdmjfaNmIyKg6g4dDz0rtvbNnIzKA+deeba5Fxszw4nkKB0p94+prA8yTqjuY/2W5wUtXJ6SNo2cN2kg566H9f3rXL20bOCrB7esHrag5c+cHyrzgXm95vU13p295vU1XfXoL/iJfxHpV+5ZKmHQkZiG4jMce6ntasNxU8ut+vf8axPszcJvZknxPGRWywjlToPWrOd1OF4J6Gxmz7JYgzh7R+1wDGOPKKX+BsFmHVIgfa4ktPyFPwDkPSl0Y5D0o9IjWx5soMKhjEyeudB588NFuqoEhmnQdc6nTjUbohyHoK50K+6PQVNJLJS2FUdtoH9Z8yc65ZsA9Ys2enXOQ9dTr/xUU7Ovur6Cu9Avuj0FTSSyTctycIZh7xxHIcvE/D0pm2vbtr1maCICgySOQFB6BfdHpVPvJALmQjqj5tVxjbBlKkA3RvH/DX5APRtkVmThnLxI+p516HYuhgGUgg5gjQivNr9rEI9DyNRbG3XghVbjKs5qpI8T591FOFcFae7v5PQt779tbOIY4n4IubHx5DvNYLe23vtFwO/VOigaADh8fjUfAIy8eZJ7zTjmP3B4+hqKA/HiUP1BoxUhlkEGRGoIzgd/EVud0+1NprY6VgjgZ5GG/qWB8OFYZvMcM9e4/Q063YJzAInXOB+f/NRxsvJGMlubTbvbC0uVtWc9/VH5n0rN7x35fvZM2FPdHVXzGreZqNb2XvjwH1NGS0Bw8/1NEsYhSxw4VkIA828ly+VKppvL7wrlFpRffl/CeiXr4WMiZ4Du8aC+0YsjbYjvCx8TTN5NEfcf5LUPZthV1UnESQDrRt7j3sQd87ttdG7pZe2yqTkVC+YxVQOsAf5T8a0++NiRdnu4ZyE66nICf3xrMXjmPL61myKpINO4McDNNuKDrHd+lPtRAx9ITAwxhAiBoTmRppUTb7GIgquURBafPMUbyvTaVmfF08XlUZTUV7B3rRkgHIRM6wY/OpD7OsZCIoSrEg8MHzWpFx8jlwz7pyq7ilchctUnpW4IhgODDWDTkbqt4ZcfszXS/VP3fp/xTLXYPh/aKNP0LafktzuC0c2Ek/lTP8A7bs8vn+dXK6VH2rasBiJME68BroCazuEfKNsc+biMn/Mrj7NWeXz/OmXfZu1BPcef51P2TeAcgCOtMQSdOOYGXf3ipO0Hqt4H5VXbg/AT6nPF05P+ZT7DugWnxB0kagz4+9Vr0x96360Gzs6l7kjj+/lRm2ZAMx8TVpUthWTI5u5O2I3Tzt/6qQvH/8AX/q/ShnZ0lYGRnic+qaeNmtknIZa56VYFId0p/o/1fpT7bySI0/Kom27IgRsv3IqTY1Pl+EVZA1cNdpVARVSb0/mnwH1q7qj3n/NPgPlRQ5BnwVL3DMRiJmJ0GZ0HgKHdtPOM58wOXdFW+49xXdoIdSEtjLEwmTxwjjHOrXbvZd0XEt1WAPWxKVgZSwg5xWTJ+0ulhk7Up/EaIdNm064x2MqLbZkDLvy/Wm206wBOp4eCn+41Zby2ZrTNbfULII0ZTMEelQk7Q8f7V/Ktr/IV3Jb2SUtgaCnE12mXND4UzgzcvcVvZ3ZkVrgTGJWBOWcSTzKkelO2WxaZrUy3SAk4jOFcapPITLegoabOxac5CgCTEBZzGHOAM/FTRrGyAEElRKwMtASAcydAw5ZRWVTk3wd2PTwh6JFralg4EGGThyB6uIx8IrtMexhJXE3VJBzGZBgnTiZPnSoqmOVVszW70P/AMb/ANlP2NYtoOJUeWWnjTN6DP8A/m/zSn7M38NTxKg+Ej5mtD5OWyL7QGNmuge7meZkVkL+o8v7q1ftB/2137v1FZS92h5f31ny/Og4/IyRZRcAnAJLZss6Z8IPA6Ghvhwq2UPjw4WJMopJlTMDI8aLbCYP4k4eMEgjrPpHMgCe+o/UwK0kXGxBk4KOjaTMayBx+1UlJqVKjTGEZYo2vC8EYnrN4r8xT9rXqNB1EHjP60N2ALkmACufnRHuqRkynjqM6LJFSg01Zy8cnGaadDUBwST9k/HWa6nYPh/aKcR1D4E+tNTst4f2ipiioxW1f5Jlk5Se9+v0NaKpPaJXOEJqysNYy6pI8wD8auqZesq4hgCPrQSVqhmOeiSkUfs+rBlBzAViO4MUyPmrVd7T2Gn3T8jSsWFTJRFLauw3gflUiqQWXJrm5A9l7Vz7350+6wxLi7OZ7pERPqT5UPZD1rn3qk0GXH3MbhdWSE9E1Krog39qAbqmdSDqASDM/E+dHGGVCSYkE8CCCSSdCcUGgbRmwacwWCAZzAE5d5kVK2e+riVM93EeI4Vz8ONTlGGt/wDX9zZlm4RctPz/AGB7f/Lby+Yp9jVvL8Ipm8f5Z8vxCn2dW8R+Fa6nk5/gNSpGlUKFVDvP+Y3l+EVfVQ7xP8R/L8Ioocgz4Nh7ObSo2TZ+qwlFUACZbIHMd/PnRt5OQrKRDCSMxJPVZRI7yDHHD31lPZXbbFtCHuYTGN+UHqi2o55Bj4itFuPeSXSQrIFEnCSTc7mM+deK6jp44M8sig3Tu3x/Q9HjnrxqN1aMjvrbzediYCqCqgaa9YjuLSQOFVezg4hOsmfQ1J3vZbZ2Nq5BJQMrDiGEiZ40Cz2s88z82r2WKVqLXo4OSNa79/bcmU25oadTXGVaXwZobyQNdoYgrI/l9EDOmIty5AkedPIJzzEJhEA6TJPKYafGl/i4DkgwF5ayjZ/7pnmKkf4ohgQp6gE5dpumOWfKFFYdnzI9DSXEQG07ScRLLJPWOUZsJ+tKibQCTIiCBE6xAilT0tiaF6NdtJIRZ16IyDrMpRNk7CfdHypu9nA1IHUOpj7S1GTe1lVWbqTAymeHdTrVnMaG+0X/AG1zwH4lrLXu15j5PVzvrfNp7TIhYkxnhIHaB1PhVJcMmQeK/wB1Z8jTmqCS/wCtkuzcVVBZOkE5rBMjHdyyB44cuNR3Ywh6OD1wzwRl0bFVBjgIy86kbNtGEAqwVgeIJ0Z+EHUNQIZuqGZ83OELkWcGTzjEZ7qk09WxphKPbW649/2K/a5w3MIDE4QARIJxcapm2FCejWItgtdud/uju4Vqru57xD6WiYwlzBGZzwiW+FAT2VL2ejtOXIJLBVIxsImSTMCRw4ikdTepNAdJCovUig2TZMLtbLsGEOhk4XTIkR4fWr212T4D8IqntWS38MmLlhhB0xW5Ejyq4s9k+X4Voukk3dsT1ySqjW0qVKnGUVC2nsN4UWhbT2TUIiqv77s2HdbrEEsSOqTx5gVN3Rt6bW/R2SdMTMVICrzzGZPCs1vLYG2jbCjE9Fbl37szkO8wBXqu6txmzZYyFZc2GCFIwhgqsDJABwyBqDlXN6vqMqjKGFXKv5HSw9NCSU58Ee3uWwBHRg95zbPXOqje+4xaHS2QQEHWQZ9WRJXicgcvStResXFEsqjq4igaXC8TEZxOcUDbLwS27nRVLHwAJryUMvW9JmUpXb9+TqShjyw0+Dz277QbPdGBHliRAwsNDPEchVvZ1fxH4VrNbRu9bhsbXa0Ii4O/CRJ7wcj5VpbOr/eH4Fr2/T51mjf0a9M4fUYe06C12lSrQZRVn94n+Jc8f7FrQVnd5Hr3P39kUcOQZcEKyOt3Rl6LPyFB2m8BcMkKOjcSRMFrbD1mI76k7Hbl3zhVUEk6KJgeJJgADWltm47lySptvloHg5jLtAa0OTeLQ3FjnqUktgO/tvF+4jhi69FaXEdZFtQwMcmJ9KbsCxh8D82rU7utXNk3e4lVbC3UdZnHhBBGhMCQRWW3fon3frWfpckcjaXjYb1eNw39k+mXTl+/H6U+mkSQBxP51ufBiwq8kf1OXEQC9OeCDrq0gR6ue+FFTbFm210qQII6/dniP+xRmeM0/wD6JkRK5nl4fkPSnNujtdnrd3fkO/U686zKM1+6ei7cvZBVEcBsIzA4d3Gu0YqV6owgDIDPQZcqVGSyA1tTxxHwLfFppwXkvqY+C0Wpu691vfPVyUaudB3DmanZiuWcaPUZJvTBFfhPcPASfjVrsXs7euQW6g5vM+Sj6xWo2LdtqwJAEgZu2vrwHhULeO8Zy0UzAOWIDi5+yvdqZ8qqTjDwbYdK6vLL6IiDd+z29ZvEaljhtg8stfATT7W9GtqtwC10JbCUSFcdXFiC6mMpE8agrtzpechbdwIwCkDHbMKeqnHnwOY8KhdCtsdLeZRGuWEAkk5xmDBgKBMcqQ8snuaIwjDhUXW0A23F63FwOwccrkHFgJ4HUA8vCo+9N/Yr5v7MptFUYPiE9IJHbUZAxMGZyE6RQt0b0e4WxWm6BuDQpIg/xVUaAQOMnIjOi71s9EoNrNW6wuNDEzJOERhBGXCc+6lTxKb1L6l2q1FFtm5Hu4bq5XFMkk53VJHVGXWMYjPlyoFnsny/CtHTaCZc4sBMLcdpIgSWOEZtoYGQyo94dIpdRDT/ABBHeB0gHLnHHPiYf07itkY+qg5q0aA1ygFWz6x15LnXIeAZM5ZQJHxjL6U0xUSKFtPZPl8xXGDZdaZ7hl450O+GiCcpXgM+sMtf3NQiRQ743p0S3rVtGa7ccgELI62WvPkO+t3ua/f/AMNbXaGvJdCrik4llYIkCRwGWVZ7YrpR3uBceG4xCk/awiD5GtNuvfS3rj2wjKUVWJIIEMARme4/OuN1uBq9Dat22v8AeDsdJkUo0/G1F42+MadW2MZBXGCpUTrHE88NYX2z24WrZsvjIvAJ1M8KCcUAZ8Vz41qb64WVhkS2Fu8EHPxBGvjWe2690l0mIwMy85OQMcl6vqa52NZuo6uMMm6Svb+o7JKOHG5I889m9ruWy1gqxtuZBKkAEZznzA+Vbuzq/wB7+xaHvHseY+dcXFjaIjFnlp1V7869LjxqDdeTj5MryJWS6VAGOYkRlnGuuWvD60kx5yQM+Wo5600SHqhv7O1y66IJZiQPTU8gONW2J4njoBGZzgRnx4eNB2m2LYZGkm4P4rIeySw6veiicQ41eqtxuLB3HvwdNspKbPDlATckA42bLGFOccB3E8JNDTaLHWJQ2sIAGDNTAMSCfT1rllGQBlbpbanCr6tpByEMggERMHwqfdvi4ML2w1z7OcPkcORTJutiJ0J45Vnc5XudNXHZLYELj2yot3MUgyFMqphQoKEZtM+PdVhvHYdnwq15Alwj/wBPtTx7OoB4kUyxYXZsMrjvuAFUEBQQp4tksw2fHQVT9Nd6TpMIctIIYTgyeJIOWEOYMxkNeBvJpX5htJqpfcJtG4mjFZYXl5DJh5cfhVQxKsMjKnNT1Tx1mtdunZLhbpCYk4pAiRHZUe6eZ8udSN5GxcydcUfbUdnwYZ+QmmxybbmOXRRvXDZ/YzQ3wONth4FT9aeN8JxVx5fka7vHcjIMds9Lb1kagd4GviPSqoU1b+Rc+tz4nU4oNd2tSxIIgknPXOlQqVTSB/yMv4Sz3Jug3zLSLYOZ4sfdX6n9jaWbYUBVAAGQA0ArltFRQBCqo8gBUBt656LHCWCse+CMudLnNLk34MEcEa8+yTt2zFwIMQZg6N41WbVZ/wDIpQ8G4eTaeRqem8VOqsPABvwmijbbZyxATwbq/BqVKMJ7p7jnTM8uw4OtM55QuSDi0DXy4nTlV7Pu1mc3doKthJNtMWK3bUf+o/vHkNSfhsjsKHNDh+6cvTSoW1buaCIDA5krCtI5g5H1pMseRb8i5wbM1tu2luqpOGRJkSxDHtHn1dNAJ5ZF2TbTZtlboxWsjcUEYrWIgKUGpaYJUafCjjYMBLLEr2UghpyzgichJ4zA863ow9yCWNq0uNwwUOzEKCk8QWGWfBudKUnF7AJOxb02AW2DwtxGXqHMKwOQPV1+zl3RUzdOxshS484gIVTkxtyYDD7KRIgiSD51J3Jffo2e6FYlptqRkGJbCfIK0xqAKHvLayimDLHrMTy4nxPD9K1Y4RfxjFj9km0dQeBI8tQM+4xRKqrW9VGS22jnIz+p8ac++APsN3CRn4UXcj7ObPDNybUSzih7Rp5r+IVD/wCqj3G9RQn3qGGSNqDqNAwP0NV3I+wF0+T0S9iH8z/3G+lWe5NtdSUyNvVS5w5zBRCcmAjTh51Q7vv3LlxrVtBLEtiJ7IMagDMzAAnMkc61qF1dUNuRZCBbcSUVAju86ElpxeQ11y9VWTHpjz7NnSYpxnb4JFpsTAkhiOyiS+ekmBJMZcszVJtuyvauFXEF5uAcQGdsjnrl8a9EXbU+x1u5BPx0Hmaze9t1X9rcXVwWwqlVDScYmQZXhM8PCsvR9J2MjySlbar0M6mTyw0pGQ3iep/mHzo1nVvvH5Cq7e+0XLbG1dt4HQgsMU5e8uWYI405N5xPUOZnUV1O5H2YOxkrgtK5Vau9xmMDeo9a6d6j3CfMVO5H2V+HyeiYu2hLsGexkw1QkkYhwnSJ5mkmylZJcNbbsgjqE8etqjRAz0jiZmo6dLrtilQyhRnoQSc6tN3l7TEYg4IkqRCkZCD8c/plUcFkWx0cOOsaTI62QLgNgvijqyIzI1PAgxw0xZznU25fXZbZKgXLoHXKjELczlAjLEI+cARUm9bUJis9QPMk/YaR1P6Q3E+HdVTuTdN0MWYrbtrqxAlhEHOc148szrQLVH4VyNSrYH1dqdsLO/usyRjGWqk5CWaDlEVebLsFvZ1HSHE2uAZjLTXWOZyFRds3jb2W0Bs6DraNkMWWo5jTuzECqttra7bZgpV11PbzbIMZjMEfGqdRV8gPLBS0XuXW1bzxTiJwjPCoZhEwSYzeOQyz86iXGuPbLAi0CpDKbYZwmIwyjPASsEiCeVRNiU9oAi4Y1YtpMTPPU4Z1irfZ9kuYgxxuFBCAqttQCRJOhZshmaztym7CuwW79tOJikwCFGIFOlyz6pzU5ZMczyin7y3Ot5TdsCH4roGPEEfZb4H40YbmdnDMxEHEqlmZVY8QogTrrOtWVm0tqSX7RkkkDhGQ8K1YdceeCSxqcdMlsYBhBg5Eag5EHkaVegNstp+sURp4wpnhrXa16jA/2av4iLvu8QoUanM+oCg+LEeQNV91lQYQAxiSW/Ex786NvC4Olk6BgJ7lQn8TH0qMNhXaOkBdwCygBAstMKM3y7QPqK5uaac9+Ddk1O9JV3N528YWUMzJCdUHhJGfxqz2XC2RyJEgqzYWHdn8Kkr7JqhUN0qqxgGbZ60EiYB1g58451Nt+zKIDgd5BLLJEYojSNDx8aXPJiS2M2GPUOXxJV+pVbTaRBOJh6T6xp3zVba382PCtzKBBJMHXIEyv/NTN52OlAlWAlVIMAdsSDx1yMcquNz+zti6hIAWCRhgmBw1bPLI94NSOVR5bGT7v7vBDG1XXXMW7g4hhmD8INUm+drtgG24a2Wz6rYsxlnxynSa1O6dks3EcKuB0YoYJkFSQrRPEDTxFULbvCu3SIGuDIgyRhmTg78zmdQwPdQ/iE+Rzjk+o7YL4e1I0RlBznq4MKt6z/qqs24ytw88XoJA+Xxq+t7NYtXSFUJbvAdFeHB4AZLg7OvA8xzkQN47ocYrWWNgYBMB5nsk/I+vCtWHqISWgZG0lqKNmaYUjvyyHx1pJbYcQTzj9aLcs3EOFkCdxkemVBZmJgR3mTl3DLWs72LOMGbKRHHI592unOnuWA1HofTWuqGGUL6n8qVizcu3UtoAWZgq5/aPHwUZ1CGr9hQEtXrvauBxORCyAOiSTrNx8UD3B3VpNybctp7gu3B1UXDqXfEzljAGZlRprRNo2K1ZWzsgAwhSxn7bZAE95JZvLurObd7Pu+0dKrz0bWwAVeSo656ygic+NVfxaSqXbbfk2V/fdprVzBcAYKwAYFTiKmO0BVsqQABoBA8BWXsWVK3lOZvMow56M4xcMoBPpUltvvAuuMdVmUEoJgHKc40jhQ9R1OPp468nAmMHJ1Epf/qrsQNuzfAGJX6MmNVcHI+Y+Nee2sXZkZaZHT18q3PtpaZ9mZmdnZWVhJgDrAHIZDInhWHuBtQFkaZnPu86V0/Vw6mLnDhOtxyxuGzOvbY8QCNDH61xGY5HCCO4+oz0pysxEiPU/lTXVjyBGhzrQWcuWieIB5wfzqXst24oUjrdUcvGM+Z48KDs9u48hVkjlMeM6DzqVctWVwJevHFkOjtEEyYGbaeQp+F6U2V+Zod07UsXHJ/h4AWnQHl4xIjuFZ/2hu9OVBcMoAlAYRTn3QeHEnKm7TsLq2HZ1L2jqr3ILPxMKNRHzoJ3dtB0tLPBeqcuWZk0OTqJN/CjPm1ZFpotNjt2RbCXLiADMEq5iYyUmI8M5mrG10SDCF04M4UT3qv1qj2LY7vSjpLJthQXiR1yNF196D5Vp9ndcJUOFyAl8SnFAJZeoYkk+c1WOTlepUVjiordUNTboyUWk8JP5V19oeQMZk8EQcIngeY9adtl8HEodWxBQAjYhGLPKBBifKuWWGJyeFuNY7Tc/KmNy1KOodf5jLiuYkXDOQxOFk8oxD5Uw2sJzRRBE5gsMRAEjxNW67saFH8LqdmWZiD6VF3lawhw2DEcDSv2uvkDPEYfjVuEWuSXF+SDc2NGMlcz3kfKlUia5WO2CNtcTzZj6uTTNjIFxwSRJwg97YCp8nHwp9nTzP4jQL69f7ykeBU5fiPpQZ73f5hw+ai09qbDXrNraLYOO2cRAzK89NcLgT4GrHd+1i7bW4ujCfA8R5GRQNj3gVTEOjCv1xjfDhJAxrEe9iPmaFa3hbUscQOIzhto2EGIPmYFZ3XIyLdaaIu+dlhjwW58LgH1ADeKmg7l2427gMGGkOoz6w1gd0SPBuLUbem9A1tgLbZCQWIEEZg8Twqp3gMJzEq7LwnrBlnIc1H+2iu1a8Eap0/Ja3L6LtZup1EZYuLOJneZxYVnDGWusnzj72vi66FVK5wWMTkrEEAToRxOjEUAMdFXD4jPyUZ+sVK2fdzE4mJHjBPkB1V+Jo8WLJN7LYjqqTsqihONWDhSRKKSqMYGY0kEk1J/wjyrvFuOyZLXCSIynx41a3ClrQS55nOOZJ0FV9y7jkq4NwjLhA/pHARxz861diGLdu36AcqVMdtG8hEXArL2TiEjFGhI48chFRTsWzPpbKf+2Z/2n8q6trMi4s2/srhDBTzxDM8dRxplrDcuNcuASoIChsWJc88OoOlM7jfO4ruSBtuS2ezfK9zrH5VM3DuwbLeW+z27ioG44es2WKTI4nLvqLsathxY267wikEQJMghp0AJy5U/btpC2iwZVks0kiBhGG2D4k4qtONu0Ep2i927eIvXGbCpBCgDpFMAT/cxqZuTeRtB8SO2JgR1lMAKBEz3GvOtzbO42kYtSCXDDMrnnB1MjhRr9hW2sdVe2Murww/lS5yhB8fcmHL3sdNUkeoP7SINUYeJQf3VR3N7KXdurDMSP4i6ZaxNUlxcLthA7BIy+1w+VCXaGLgQ4XFBbCsRkARlxxA+VJ6rDi6iChNbc8lwlodos957ULtp7eK2uIROItHkBnpVKu50/wDMT920xqViaCQLkwcKEqpJUwc40IIPkaZdicJIzPWLXM0VhIIE5wZHl31Om6fF08XHHH7keZy5Arumysy1458cCDyxVM2OxYVhNpSObMXI5EgiI7xpQluA5qqiBICoxPSAkETEYSMvOuvf1JJLFpUPhGEGJSBJIjurQp14QPcZA3vsN29aA6VkZZkaLi4q4HZjQMMo1513Yd127bRZtddQvSXLrSFDKCYPZMyYIM5eRtUzPVOfZUnKeItvOhg9Vu+PGKl5QX6pxBoCxmpwrlH2c58axZlPzbXj/DNCqS9BBsShwyszwZGQW2BAyiM+OYAkHM0ts2vICcZUyoHZUzOXf6mhB2ullxBYB6ucmOZ+fyp+5yBZLuVC6hsgRB4kf1DId1VjhK03t+n9wW4xW3+/oWFze1sibtpgo4lQwHPPhTU23ZGgBlBOmqnlwjnWc2m8113HTOqlsS49GMDtEaDPLwrux7Bc6UB7eYIJJ7BXjJGUxp5aVq/Fyf7ti9Xs1q7Ah7Lt5Ni+c0y5uuftz95VaPgKr9o2VQYScZ4agDm05geedEQuf5bMAOJYkHwBnLvp/cxvmJNUfRJ/6WRobf8Aoj5Gmf8ATmBkW7R7wYPxWuC9tA4o3j/wKeN53R2rM96n6Z1dYWT4BGzc/wDH/uWlSG+19xx3ZZeppVfbxey6iNUQzjk7fE4h8GFB2zIBvdYHyPVPwM+VTNvTC4fg0Ke5h2T56eS0JlkQcwdazZ4VJop7MhWMKgkwpxNrAPbai9PPZDN4CB6mBT7dtQYRQW/pGfmeHmamW9iY9swOS/Vvyis8Oic2O7z8IrnVm6sATwHWYj5DxNWFvY2btHCOQzbzOg8vWptq0FEKAB3U+uhh6OGMF3LeQOxYVeyInU8T4nU0Hatrjqrm3HkvjzPdQdq22ZCmFHafw1w/nUFdkuXVY2wuFAGwtPWBxdY559kmCfHPQsudQVRBcvCBbWTDzMxKk5h3jLGRoAco08qodmG0ol25cJugQqoYuBmJHXykgDPSKudjuXD1SHS5kQGBAwNxZWzERpPLyOi4816O53qcLfX51ljO1YjJD4t3uUmzb4ZbHS3FKkththSRi5kh5gCKkLvxGtLccCGYqoZczGrArOXCYqw2nZgwwurx/UBcX6kVD27dlu8qrKdQFVwkoQDwjMcOVXcRdZFw7JGyXluAG2ACwhGBJEsxXQ6QQTpoDVbujcpvOLSsATixYpKqtrUwDmSzqKvNgs9FghZC6AHSFwrrEwJ8zNRbm7xMi466xKEwDmRKk/sUcUnF09xtOkFPs5f6t3pEL9FimGkAxCa8ZNcf2XvrcLBkZg6rOJgMTAGYIjIEGmLsh4bUBpkSy5DQZ8qOmw3jptUkmcnJOKInxgfCh7E36L+Lx/UrNh2h2vpinMEazpjyGQ4gnThRm2lYgqkwOrDRJUsBM/0kVJtbnNkqxYNnhEDMSHnPzpzKgPbjPSFMHPLMTliPrUyR0uilFrkE1sEt2eoVk9GdG4gsTMA05LeZ7ahXCnJVDA5ArhGklfKjrZlI6RisR9nTTlUXatoQCHa6wJI1gGDB0jLvoG0RJhGsnDjZIOaw7Fxr1GPnA8DXQwUQGVGdYboxOF4yYAcOHpUXa9tRYm2GJJ7Tg5A65zzEc5px2y6yjolBJmQqM2EAjWNJkcOdC5pWWoN0TQuLDkxywuzADGI1jWZz8zReh6TqkxcXst74HP8AqHPz0JFUz9JdAAxTBZhiC9WVjSPennAmrL/CPZJtuwJVhDL9hyAR847z96KKGWpU1sHpqN39AYuraxt0Z6QTkMsXExwHMx4iaoLN84WRlUoWxYOXejcIEDyHOte9sXhBhbq+IBHAjjE+YPxpLu7AzgMTbIPWyEHI6cFJnXQ8gZFaoRxw5VxYjPGbpxZGsbnclTaYNaf3sivivEzllV8HwgW0MlQAWOYXL7XNu71oSkBcNvqWxq3PnhJ/F6c6RTICAEzIUnDigScRPPlx41jWOKk9PkJy2uRyygY4QeqcyZ61zw/p7/IZVKTZgGnLUkZZ5iInkOA/KnLbBhsxMGMtYgd+h0otHwVV8ipl+6FUsdB8eQHeTAp9Qrt3EcWqqeqB9t9JHPkPXgKosVgBVhiuLMtJHaYlj5SaVS7e6LZE3FDOe0e/kO4aeVKnfh5jNDJ7oCCCJByIqH/04Tm7FRw0nuY6n4VNRwQCDIIkHmOddrZKClyNaRxLYUQAAOQrtKh37wUSfIcSeQHE0XBB7uAJJgDUmqva9rxDOVT4v3RrHdqfhSuOXMtkOC8B3nmflQJwuWYFhwIzwDw+ozrHlz38MRcpeiNte03EUP0TYDkMurllm0wPCI7zQ7N62wFwY7XDEpIAM6HDl6itLsW+wllVKYgqgYlK4SAIkyZHhBqg2m70Ye8ygM7kogyVWYR5ZD0B4mskVJyAlKKjbOpaJVwrB8cy0w+feJGXhQ9ntdDaZVBDmesRlOgzWYgc6W7LxvYi6L1ftiVz4jnkI48aLs+0K5i1dk6wwmRzByMaZ501qStCYTxz0zX0FuZcKGWnOYxYiAB46n8qZuy+91mLgYORXQnRRPIa0e6nv2571635NTVdZgXGU8ifo4pSjVfkaXO7tc/Yj7BfS7cZRbwgSQysRlMCQI1zPlRLF9WxYXuDCCTMEECcwTPKi2NnKTgCZ69XDPmvjyqMlgWlYYDDYVJx4oWYOoBiCaOTtquBWNVF6+fAJt64SAzDKMRKwAePGSAZzirHZjNxOqAQ8SNP5ZaQfA1a7NvmwLCpKtdVAoQgGWAiZOWGRM/Wqndida3nPWY+ICsoPpFTFbnv7GbbUWO9OwDydPiwH1qjfZEuNcD3ujKkYJ7OcF544oMjnFXu8/5THlB9GU/SoRQch6U7q420FJtStEfYDkwnFBGZiT1VOccefeaHcsW8b9Lbdg6QjICWtvnJEEa9U+IqaBQ9qYhZBjMSeQkSfSazVewCbW4HZH6NyRYLW2AlCVXAVuY0AJPAQp+7RUvXhdN1AqM2LFnIzaYiM4+OtVp2q4WiLoBBZTEQojrnq9mSJM5TTLlq84N1LdxrYmJllIBIJaTPA6aULkkr+gaxybr68k64ucs6KZLdUZydeOXDQcBQ7l9FEkO/W4z2tdDqeMwaAuyvcUi3hXokkqNXGKCwK9rCsec1ZX93ixfRb3/5FsRjkZjHiVWic4KxzIIq3J20ilGKSbYHZtqxkFSAw7JHA5SrAgcIkcRpplZXLYvLOQcZEHMfdbmp1nzqJvDZ9nV/4BwqQThAMK8ggoIme1I0z76VpmGFwIeM14EcVP0PD1p+HJSqXDKtXXgE56wxZBciPcfgzcxpB0+kqzb592ROLPiZNSL1sXlDp2ogT8UcfuD8YOz3sPVMgTGeqH3W7uR/SinDRxwDOG9kylQru0KuROfIZn0FR7js5wkHP7AzZvvHQD9zwpYNDr97EDBhB2m59y/U+QqXsGy6OwiOwvuiNSOZGXcPOu7JsMQzxI0UdlfzPf6VOrViw1vIdCHsU12oV7ellGKtcAI1HKlWq0NsjezJ/geDsB3CdKtqVKqBFVRtB/jN3Ksd0zMUqVKz/IypcHRSrlKuchJXbYIv2QMgzdYDjCkiedW7IDkQCORzFKlRoFlbvJAuzMFAURoMtTnpUL2dH8Ru5B+L9BSpU+PySOfm/wDfEaCkVByIBHfSpUg6BRb16jdTq/dy+VTN3uSMyT40qVCy0Smtg6gHxFO2QRdUcMDfNKVKmYvnQceSVvP+Tc+4flUU1ylTeq5Rc+RULauw33T8jSpVlALEf9rPH/COPKdKd7InPaRwFxiBwBJbSlSpfhk9FLZYqbJUwcIzGRzZZzHifU0XaHJt3iSSZbM5nTnSpUz95AjN3fyw3E6nifE1JNKlUfJfgLu7+Y44YVPnLCfGAPSmbxH8ZO9GnvgrE89T60qVbH/4DX8hG2hQttsIw5cMuHdVnu1ALakACQCe88zSpUPTfMBDklVH3gxFq4QYIUwRwyrtKtpoMPbOQ8BSpUqWUf/Z"/>
          <p:cNvSpPr>
            <a:spLocks noChangeAspect="1" noChangeArrowheads="1"/>
          </p:cNvSpPr>
          <p:nvPr/>
        </p:nvSpPr>
        <p:spPr bwMode="auto">
          <a:xfrm>
            <a:off x="307975" y="-16383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547907" y="2996952"/>
            <a:ext cx="223224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Iniquità</a:t>
            </a:r>
            <a:endParaRPr lang="en-US" dirty="0"/>
          </a:p>
        </p:txBody>
      </p:sp>
      <p:sp>
        <p:nvSpPr>
          <p:cNvPr id="9" name="Ovale 8"/>
          <p:cNvSpPr/>
          <p:nvPr/>
        </p:nvSpPr>
        <p:spPr>
          <a:xfrm>
            <a:off x="3347864" y="2996952"/>
            <a:ext cx="216024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Inefficienza</a:t>
            </a:r>
            <a:endParaRPr lang="en-US" dirty="0"/>
          </a:p>
        </p:txBody>
      </p:sp>
      <p:sp>
        <p:nvSpPr>
          <p:cNvPr id="10" name="Ovale 9"/>
          <p:cNvSpPr/>
          <p:nvPr/>
        </p:nvSpPr>
        <p:spPr>
          <a:xfrm>
            <a:off x="5868144" y="2996952"/>
            <a:ext cx="295232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Indiscriminazione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571215" y="4603576"/>
            <a:ext cx="230425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Offerta</a:t>
            </a:r>
            <a:r>
              <a:rPr lang="en-US" dirty="0" smtClean="0"/>
              <a:t>: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beneficiato</a:t>
            </a:r>
            <a:r>
              <a:rPr lang="en-US" dirty="0" smtClean="0"/>
              <a:t> le </a:t>
            </a:r>
            <a:r>
              <a:rPr lang="en-US" dirty="0" err="1" smtClean="0"/>
              <a:t>aziende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grandi</a:t>
            </a:r>
            <a:endParaRPr lang="en-US" dirty="0" smtClean="0"/>
          </a:p>
          <a:p>
            <a:r>
              <a:rPr lang="en-US" dirty="0" err="1" smtClean="0"/>
              <a:t>Domanda</a:t>
            </a:r>
            <a:r>
              <a:rPr lang="en-US" dirty="0" smtClean="0"/>
              <a:t>: </a:t>
            </a:r>
            <a:r>
              <a:rPr lang="en-US" dirty="0" err="1" smtClean="0"/>
              <a:t>costi</a:t>
            </a:r>
            <a:r>
              <a:rPr lang="en-US" dirty="0" smtClean="0"/>
              <a:t> a </a:t>
            </a:r>
            <a:r>
              <a:rPr lang="en-US" dirty="0" err="1" smtClean="0"/>
              <a:t>carico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cittadini</a:t>
            </a: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275856" y="4603576"/>
            <a:ext cx="230425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Il </a:t>
            </a:r>
            <a:r>
              <a:rPr lang="en-US" dirty="0" err="1" smtClean="0"/>
              <a:t>sistema</a:t>
            </a:r>
            <a:r>
              <a:rPr lang="en-US" dirty="0" smtClean="0"/>
              <a:t> ha </a:t>
            </a:r>
            <a:r>
              <a:rPr lang="en-US" dirty="0" err="1" smtClean="0"/>
              <a:t>intensificato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concorrenza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scorretta</a:t>
            </a:r>
            <a:endParaRPr lang="en-US" dirty="0"/>
          </a:p>
        </p:txBody>
      </p:sp>
      <p:sp>
        <p:nvSpPr>
          <p:cNvPr id="13" name="Rettangolo 12"/>
          <p:cNvSpPr/>
          <p:nvPr/>
        </p:nvSpPr>
        <p:spPr>
          <a:xfrm>
            <a:off x="6192180" y="4603576"/>
            <a:ext cx="230425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Ha </a:t>
            </a:r>
            <a:r>
              <a:rPr lang="en-US" dirty="0" err="1" smtClean="0"/>
              <a:t>garantito</a:t>
            </a:r>
            <a:r>
              <a:rPr lang="en-US" dirty="0" smtClean="0"/>
              <a:t> la </a:t>
            </a:r>
            <a:r>
              <a:rPr lang="en-US" dirty="0" err="1" smtClean="0"/>
              <a:t>produzione</a:t>
            </a:r>
            <a:r>
              <a:rPr lang="en-US" dirty="0" smtClean="0"/>
              <a:t> di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agricoltori</a:t>
            </a:r>
            <a:r>
              <a:rPr lang="en-US" dirty="0" smtClean="0"/>
              <a:t>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effettuare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valutazione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compentenza</a:t>
            </a:r>
            <a:endParaRPr lang="en-US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0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 “</a:t>
            </a:r>
            <a:r>
              <a:rPr lang="en-US" dirty="0" err="1" smtClean="0"/>
              <a:t>gradualismo</a:t>
            </a:r>
            <a:r>
              <a:rPr lang="en-US" dirty="0" smtClean="0"/>
              <a:t> </a:t>
            </a:r>
            <a:r>
              <a:rPr lang="en-US" dirty="0" err="1" smtClean="0"/>
              <a:t>congiunturale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Introduzione</a:t>
            </a:r>
            <a:r>
              <a:rPr lang="en-US" dirty="0" smtClean="0"/>
              <a:t> di </a:t>
            </a:r>
            <a:r>
              <a:rPr lang="en-US" dirty="0" err="1" smtClean="0"/>
              <a:t>crescenti</a:t>
            </a:r>
            <a:r>
              <a:rPr lang="en-US" dirty="0" smtClean="0"/>
              <a:t> </a:t>
            </a:r>
            <a:r>
              <a:rPr lang="en-US" dirty="0" err="1" smtClean="0"/>
              <a:t>vincoli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quantità</a:t>
            </a:r>
            <a:r>
              <a:rPr lang="en-US" dirty="0" smtClean="0"/>
              <a:t> </a:t>
            </a:r>
            <a:r>
              <a:rPr lang="en-US" dirty="0" err="1" smtClean="0"/>
              <a:t>prodotte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Riduzione</a:t>
            </a:r>
            <a:r>
              <a:rPr lang="en-US" dirty="0" smtClean="0"/>
              <a:t> del </a:t>
            </a:r>
            <a:r>
              <a:rPr lang="en-US" dirty="0" err="1" smtClean="0"/>
              <a:t>livello</a:t>
            </a:r>
            <a:r>
              <a:rPr lang="en-US" dirty="0" smtClean="0"/>
              <a:t> </a:t>
            </a:r>
            <a:r>
              <a:rPr lang="en-US" dirty="0" err="1" smtClean="0"/>
              <a:t>nominale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prezzi</a:t>
            </a:r>
            <a:r>
              <a:rPr lang="en-US" dirty="0" smtClean="0"/>
              <a:t> di </a:t>
            </a:r>
            <a:r>
              <a:rPr lang="en-US" dirty="0" err="1" smtClean="0"/>
              <a:t>sostegno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Introduzione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quote latte</a:t>
            </a:r>
          </a:p>
          <a:p>
            <a:r>
              <a:rPr lang="en-US" dirty="0" smtClean="0"/>
              <a:t>1985: </a:t>
            </a:r>
            <a:r>
              <a:rPr lang="en-US" dirty="0" err="1" smtClean="0"/>
              <a:t>Libro</a:t>
            </a:r>
            <a:r>
              <a:rPr lang="en-US" dirty="0" smtClean="0"/>
              <a:t> Verde </a:t>
            </a:r>
            <a:r>
              <a:rPr lang="en-US" dirty="0" err="1" smtClean="0"/>
              <a:t>sulla</a:t>
            </a:r>
            <a:r>
              <a:rPr lang="en-US" dirty="0" smtClean="0"/>
              <a:t> PAC: </a:t>
            </a:r>
            <a:r>
              <a:rPr lang="en-US" dirty="0" err="1" smtClean="0"/>
              <a:t>riorientamento</a:t>
            </a:r>
            <a:r>
              <a:rPr lang="en-US" dirty="0" smtClean="0"/>
              <a:t> del </a:t>
            </a:r>
            <a:r>
              <a:rPr lang="en-US" dirty="0" err="1" smtClean="0"/>
              <a:t>mercato</a:t>
            </a:r>
            <a:r>
              <a:rPr lang="en-US" dirty="0" smtClean="0"/>
              <a:t> </a:t>
            </a:r>
            <a:r>
              <a:rPr lang="en-US" dirty="0" err="1" smtClean="0"/>
              <a:t>agricolo</a:t>
            </a:r>
            <a:r>
              <a:rPr lang="en-US" dirty="0" smtClean="0"/>
              <a:t> </a:t>
            </a:r>
            <a:r>
              <a:rPr lang="en-US" dirty="0" err="1" smtClean="0"/>
              <a:t>europeo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0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Gradualismo</a:t>
            </a:r>
            <a:r>
              <a:rPr lang="en-US" dirty="0" smtClean="0"/>
              <a:t> </a:t>
            </a:r>
            <a:r>
              <a:rPr lang="en-US" dirty="0" err="1" smtClean="0"/>
              <a:t>congiunturale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683568" y="1412776"/>
            <a:ext cx="78488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Opposizione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lobbies </a:t>
            </a:r>
            <a:r>
              <a:rPr lang="en-US" dirty="0" err="1" smtClean="0"/>
              <a:t>agricole</a:t>
            </a:r>
            <a:r>
              <a:rPr lang="en-US" dirty="0" smtClean="0"/>
              <a:t> al </a:t>
            </a:r>
            <a:r>
              <a:rPr lang="en-US" dirty="0" err="1" smtClean="0"/>
              <a:t>Libro</a:t>
            </a:r>
            <a:r>
              <a:rPr lang="en-US" dirty="0" smtClean="0"/>
              <a:t> Verde</a:t>
            </a:r>
            <a:endParaRPr lang="en-US" dirty="0"/>
          </a:p>
        </p:txBody>
      </p:sp>
      <p:sp>
        <p:nvSpPr>
          <p:cNvPr id="5" name="Freccia in giù 4"/>
          <p:cNvSpPr/>
          <p:nvPr/>
        </p:nvSpPr>
        <p:spPr>
          <a:xfrm>
            <a:off x="4365688" y="2464318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683568" y="3068960"/>
            <a:ext cx="78488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Commissione</a:t>
            </a:r>
            <a:r>
              <a:rPr lang="en-US" dirty="0" smtClean="0"/>
              <a:t> </a:t>
            </a:r>
            <a:r>
              <a:rPr lang="en-US" dirty="0" err="1" smtClean="0"/>
              <a:t>adotta</a:t>
            </a:r>
            <a:r>
              <a:rPr lang="en-US" dirty="0" smtClean="0"/>
              <a:t> </a:t>
            </a:r>
            <a:r>
              <a:rPr lang="en-US" dirty="0" err="1" smtClean="0"/>
              <a:t>provvedimenti</a:t>
            </a:r>
            <a:r>
              <a:rPr lang="en-US" dirty="0" smtClean="0"/>
              <a:t> </a:t>
            </a:r>
            <a:r>
              <a:rPr lang="en-US" dirty="0" err="1" smtClean="0"/>
              <a:t>pragmatici</a:t>
            </a:r>
            <a:r>
              <a:rPr lang="en-US" dirty="0" smtClean="0"/>
              <a:t> </a:t>
            </a:r>
            <a:r>
              <a:rPr lang="en-US" dirty="0" err="1" smtClean="0"/>
              <a:t>frutto</a:t>
            </a:r>
            <a:r>
              <a:rPr lang="en-US" dirty="0" smtClean="0"/>
              <a:t> di </a:t>
            </a:r>
            <a:r>
              <a:rPr lang="en-US" dirty="0" err="1" smtClean="0"/>
              <a:t>compromessi</a:t>
            </a:r>
            <a:r>
              <a:rPr lang="en-US" dirty="0" smtClean="0"/>
              <a:t> </a:t>
            </a:r>
            <a:r>
              <a:rPr lang="en-US" dirty="0" err="1" smtClean="0"/>
              <a:t>parziali</a:t>
            </a:r>
            <a:endParaRPr lang="en-US" dirty="0"/>
          </a:p>
        </p:txBody>
      </p:sp>
      <p:sp>
        <p:nvSpPr>
          <p:cNvPr id="7" name="Ovale 6"/>
          <p:cNvSpPr/>
          <p:nvPr/>
        </p:nvSpPr>
        <p:spPr>
          <a:xfrm>
            <a:off x="2735796" y="4149080"/>
            <a:ext cx="374441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Misure</a:t>
            </a:r>
            <a:r>
              <a:rPr lang="en-US" dirty="0" smtClean="0"/>
              <a:t> di </a:t>
            </a:r>
            <a:r>
              <a:rPr lang="en-US" dirty="0" err="1" smtClean="0"/>
              <a:t>accompagnamento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8" name="Rettangolo arrotondato 7"/>
          <p:cNvSpPr/>
          <p:nvPr/>
        </p:nvSpPr>
        <p:spPr>
          <a:xfrm>
            <a:off x="395536" y="5310011"/>
            <a:ext cx="277281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Estensivizzazione</a:t>
            </a:r>
            <a:endParaRPr lang="en-US" b="1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6252686" y="5310011"/>
            <a:ext cx="277281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Aiuti</a:t>
            </a:r>
            <a:r>
              <a:rPr lang="en-US" b="1" dirty="0" smtClean="0"/>
              <a:t> al </a:t>
            </a:r>
            <a:r>
              <a:rPr lang="en-US" b="1" dirty="0" err="1" smtClean="0"/>
              <a:t>reddito</a:t>
            </a:r>
            <a:endParaRPr lang="en-US" b="1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3311352" y="5310011"/>
            <a:ext cx="277281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Prepensionamento</a:t>
            </a:r>
            <a:r>
              <a:rPr lang="en-US" b="1" dirty="0" smtClean="0"/>
              <a:t> e set-aside</a:t>
            </a:r>
            <a:endParaRPr lang="en-US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804248" y="414908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Misure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sperimentano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sostegno</a:t>
            </a:r>
            <a:r>
              <a:rPr lang="en-US" dirty="0" smtClean="0"/>
              <a:t> </a:t>
            </a:r>
            <a:r>
              <a:rPr lang="en-US" dirty="0" err="1" smtClean="0"/>
              <a:t>disaccopiato</a:t>
            </a:r>
            <a:endParaRPr lang="en-US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4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 “</a:t>
            </a:r>
            <a:r>
              <a:rPr lang="en-US" dirty="0" err="1" smtClean="0"/>
              <a:t>gradualismo</a:t>
            </a:r>
            <a:r>
              <a:rPr lang="en-US" dirty="0" smtClean="0"/>
              <a:t> </a:t>
            </a:r>
            <a:r>
              <a:rPr lang="en-US" dirty="0" err="1" smtClean="0"/>
              <a:t>congiunturale</a:t>
            </a:r>
            <a:r>
              <a:rPr lang="en-US" dirty="0" smtClean="0"/>
              <a:t>”: le </a:t>
            </a:r>
            <a:r>
              <a:rPr lang="en-US" dirty="0" err="1" smtClean="0"/>
              <a:t>Quantità</a:t>
            </a:r>
            <a:r>
              <a:rPr lang="en-US" dirty="0" smtClean="0"/>
              <a:t> </a:t>
            </a:r>
            <a:r>
              <a:rPr lang="en-US" dirty="0" err="1" smtClean="0"/>
              <a:t>Massime</a:t>
            </a:r>
            <a:r>
              <a:rPr lang="en-US" dirty="0" smtClean="0"/>
              <a:t> </a:t>
            </a:r>
            <a:r>
              <a:rPr lang="en-US" dirty="0" err="1" smtClean="0"/>
              <a:t>Garantite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Introdotte</a:t>
            </a:r>
            <a:r>
              <a:rPr lang="en-US" dirty="0" smtClean="0"/>
              <a:t> con </a:t>
            </a:r>
            <a:r>
              <a:rPr lang="en-US" dirty="0" err="1" smtClean="0"/>
              <a:t>riforma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1988;</a:t>
            </a:r>
          </a:p>
          <a:p>
            <a:r>
              <a:rPr lang="en-US" dirty="0" err="1" smtClean="0"/>
              <a:t>Meccanismi</a:t>
            </a:r>
            <a:r>
              <a:rPr lang="en-US" dirty="0" smtClean="0"/>
              <a:t> </a:t>
            </a:r>
            <a:r>
              <a:rPr lang="en-US" dirty="0" err="1" smtClean="0"/>
              <a:t>automatici</a:t>
            </a:r>
            <a:r>
              <a:rPr lang="en-US" dirty="0" smtClean="0"/>
              <a:t>  di </a:t>
            </a:r>
            <a:r>
              <a:rPr lang="en-US" dirty="0" err="1" smtClean="0"/>
              <a:t>controllo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produzione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spesa</a:t>
            </a:r>
            <a:r>
              <a:rPr lang="en-US" dirty="0" smtClean="0"/>
              <a:t> per </a:t>
            </a:r>
            <a:r>
              <a:rPr lang="en-US" dirty="0" err="1" smtClean="0"/>
              <a:t>prodotti</a:t>
            </a:r>
            <a:r>
              <a:rPr lang="en-US" dirty="0" smtClean="0"/>
              <a:t> </a:t>
            </a:r>
            <a:r>
              <a:rPr lang="en-US" dirty="0" err="1" smtClean="0"/>
              <a:t>vegetali</a:t>
            </a:r>
            <a:r>
              <a:rPr lang="en-US" dirty="0" smtClean="0"/>
              <a:t>, </a:t>
            </a:r>
            <a:r>
              <a:rPr lang="en-US" dirty="0" err="1" smtClean="0"/>
              <a:t>carni</a:t>
            </a:r>
            <a:r>
              <a:rPr lang="en-US" dirty="0" smtClean="0"/>
              <a:t> ovine e </a:t>
            </a:r>
            <a:r>
              <a:rPr lang="en-US" dirty="0" err="1" smtClean="0"/>
              <a:t>caprine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Penalizzazioni</a:t>
            </a:r>
            <a:r>
              <a:rPr lang="en-US" dirty="0" smtClean="0"/>
              <a:t> </a:t>
            </a:r>
            <a:r>
              <a:rPr lang="en-US" dirty="0" err="1" smtClean="0"/>
              <a:t>automatiche</a:t>
            </a:r>
            <a:r>
              <a:rPr lang="en-US" dirty="0" smtClean="0"/>
              <a:t> in </a:t>
            </a:r>
            <a:r>
              <a:rPr lang="en-US" dirty="0" err="1" smtClean="0"/>
              <a:t>caso</a:t>
            </a:r>
            <a:r>
              <a:rPr lang="en-US" dirty="0" smtClean="0"/>
              <a:t> di </a:t>
            </a:r>
            <a:r>
              <a:rPr lang="en-US" dirty="0" err="1" smtClean="0"/>
              <a:t>eccedenza</a:t>
            </a:r>
            <a:r>
              <a:rPr lang="en-US" dirty="0" smtClean="0"/>
              <a:t>: </a:t>
            </a:r>
            <a:r>
              <a:rPr lang="en-US" dirty="0" err="1" smtClean="0"/>
              <a:t>riduzione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redditi</a:t>
            </a:r>
            <a:r>
              <a:rPr lang="en-US" dirty="0" smtClean="0"/>
              <a:t> </a:t>
            </a:r>
            <a:r>
              <a:rPr lang="en-US" dirty="0" err="1" smtClean="0"/>
              <a:t>medi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produttori</a:t>
            </a:r>
            <a:r>
              <a:rPr lang="en-US" dirty="0" smtClean="0"/>
              <a:t> di </a:t>
            </a:r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 err="1" smtClean="0"/>
              <a:t>settore</a:t>
            </a:r>
            <a:r>
              <a:rPr lang="en-US" dirty="0" smtClean="0"/>
              <a:t>;</a:t>
            </a:r>
          </a:p>
          <a:p>
            <a:r>
              <a:rPr lang="en-US" dirty="0" smtClean="0"/>
              <a:t>Hanno </a:t>
            </a:r>
            <a:r>
              <a:rPr lang="en-US" dirty="0" err="1" smtClean="0"/>
              <a:t>permesso</a:t>
            </a:r>
            <a:r>
              <a:rPr lang="en-US" dirty="0" smtClean="0"/>
              <a:t> la </a:t>
            </a:r>
            <a:r>
              <a:rPr lang="en-US" dirty="0" err="1" smtClean="0"/>
              <a:t>riduzione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oneri</a:t>
            </a:r>
            <a:r>
              <a:rPr lang="en-US" dirty="0" smtClean="0"/>
              <a:t> </a:t>
            </a:r>
            <a:r>
              <a:rPr lang="en-US" dirty="0" err="1" smtClean="0"/>
              <a:t>finanziari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PAC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7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Riforma</a:t>
            </a:r>
            <a:r>
              <a:rPr lang="en-US" dirty="0" smtClean="0"/>
              <a:t> Mac </a:t>
            </a:r>
            <a:r>
              <a:rPr lang="en-US" dirty="0" err="1" smtClean="0"/>
              <a:t>Sharry</a:t>
            </a:r>
            <a:r>
              <a:rPr lang="en-US" dirty="0" smtClean="0"/>
              <a:t> 1992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Sostiuisce</a:t>
            </a:r>
            <a:r>
              <a:rPr lang="en-US" dirty="0" smtClean="0"/>
              <a:t> la </a:t>
            </a:r>
            <a:r>
              <a:rPr lang="en-US" dirty="0" err="1" smtClean="0"/>
              <a:t>politica</a:t>
            </a:r>
            <a:r>
              <a:rPr lang="en-US" dirty="0" smtClean="0"/>
              <a:t> di </a:t>
            </a:r>
            <a:r>
              <a:rPr lang="en-US" dirty="0" err="1" smtClean="0"/>
              <a:t>sostegno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prezzi</a:t>
            </a:r>
            <a:r>
              <a:rPr lang="en-US" dirty="0" smtClean="0"/>
              <a:t> con </a:t>
            </a:r>
            <a:r>
              <a:rPr lang="en-US" dirty="0" err="1" smtClean="0"/>
              <a:t>quella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i="1" dirty="0" err="1" smtClean="0"/>
              <a:t>aiuti</a:t>
            </a:r>
            <a:r>
              <a:rPr lang="en-US" i="1" dirty="0" smtClean="0"/>
              <a:t> per </a:t>
            </a:r>
            <a:r>
              <a:rPr lang="en-US" i="1" dirty="0" err="1" smtClean="0"/>
              <a:t>ettaro</a:t>
            </a:r>
            <a:r>
              <a:rPr lang="en-US" dirty="0" smtClean="0"/>
              <a:t> per </a:t>
            </a:r>
            <a:r>
              <a:rPr lang="en-US" dirty="0" err="1" smtClean="0"/>
              <a:t>alcune</a:t>
            </a:r>
            <a:r>
              <a:rPr lang="en-US" dirty="0" smtClean="0"/>
              <a:t> </a:t>
            </a:r>
            <a:r>
              <a:rPr lang="en-US" dirty="0" err="1" smtClean="0"/>
              <a:t>produzioni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Sostituzione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politica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“</a:t>
            </a:r>
            <a:r>
              <a:rPr lang="en-US" dirty="0" err="1" smtClean="0"/>
              <a:t>quantità</a:t>
            </a:r>
            <a:r>
              <a:rPr lang="en-US" dirty="0" smtClean="0"/>
              <a:t>” con </a:t>
            </a:r>
            <a:r>
              <a:rPr lang="en-US" dirty="0" err="1" smtClean="0"/>
              <a:t>quella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“</a:t>
            </a:r>
            <a:r>
              <a:rPr lang="en-US" dirty="0" err="1" smtClean="0"/>
              <a:t>qualità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Risoluzione</a:t>
            </a:r>
            <a:r>
              <a:rPr lang="en-US" dirty="0" smtClean="0"/>
              <a:t> di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i="1" dirty="0" err="1" smtClean="0"/>
              <a:t>incompatibilità</a:t>
            </a:r>
            <a:r>
              <a:rPr lang="en-US" dirty="0" smtClean="0"/>
              <a:t>:</a:t>
            </a:r>
          </a:p>
          <a:p>
            <a:pPr lvl="1"/>
            <a:r>
              <a:rPr lang="en-US" i="1" dirty="0" err="1" smtClean="0"/>
              <a:t>Internazionale</a:t>
            </a:r>
            <a:r>
              <a:rPr lang="en-US" i="1" dirty="0" smtClean="0"/>
              <a:t>;</a:t>
            </a:r>
          </a:p>
          <a:p>
            <a:pPr lvl="1"/>
            <a:r>
              <a:rPr lang="en-US" i="1" dirty="0" err="1" smtClean="0"/>
              <a:t>Ambientale</a:t>
            </a:r>
            <a:r>
              <a:rPr lang="en-US" i="1" dirty="0" smtClean="0"/>
              <a:t>;</a:t>
            </a:r>
          </a:p>
          <a:p>
            <a:pPr lvl="1"/>
            <a:r>
              <a:rPr lang="en-US" i="1" dirty="0" err="1" smtClean="0"/>
              <a:t>Interna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456" y="4437112"/>
            <a:ext cx="3168000" cy="21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57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24744" cy="829896"/>
          </a:xfrm>
        </p:spPr>
        <p:txBody>
          <a:bodyPr>
            <a:normAutofit/>
          </a:bodyPr>
          <a:lstStyle/>
          <a:p>
            <a:r>
              <a:rPr lang="en-US" dirty="0" err="1" smtClean="0"/>
              <a:t>Obiettivi</a:t>
            </a:r>
            <a:r>
              <a:rPr lang="en-US" dirty="0" smtClean="0"/>
              <a:t> </a:t>
            </a:r>
            <a:r>
              <a:rPr lang="en-US" dirty="0" err="1" smtClean="0"/>
              <a:t>Riforma</a:t>
            </a:r>
            <a:r>
              <a:rPr lang="en-US" dirty="0" smtClean="0"/>
              <a:t> </a:t>
            </a:r>
            <a:r>
              <a:rPr lang="en-US" dirty="0" err="1" smtClean="0"/>
              <a:t>MacSharry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729355" y="1397999"/>
            <a:ext cx="763284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err="1" smtClean="0"/>
              <a:t>Riduzione</a:t>
            </a:r>
            <a:r>
              <a:rPr lang="en-US" b="1" dirty="0" smtClean="0"/>
              <a:t>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prezzi</a:t>
            </a:r>
            <a:r>
              <a:rPr lang="en-US" b="1" dirty="0" smtClean="0"/>
              <a:t> </a:t>
            </a:r>
            <a:r>
              <a:rPr lang="en-US" b="1" dirty="0" err="1" smtClean="0"/>
              <a:t>interni</a:t>
            </a:r>
            <a:r>
              <a:rPr lang="en-US" b="1" dirty="0" smtClean="0"/>
              <a:t>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prodotti</a:t>
            </a:r>
            <a:r>
              <a:rPr lang="en-US" b="1" dirty="0" smtClean="0"/>
              <a:t> </a:t>
            </a:r>
            <a:r>
              <a:rPr lang="en-US" b="1" dirty="0" err="1" smtClean="0"/>
              <a:t>agricoli</a:t>
            </a:r>
            <a:r>
              <a:rPr lang="en-US" b="1" dirty="0" smtClean="0"/>
              <a:t> </a:t>
            </a:r>
            <a:r>
              <a:rPr lang="en-US" b="1" dirty="0" err="1" smtClean="0"/>
              <a:t>considerati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cereali</a:t>
            </a:r>
            <a:r>
              <a:rPr lang="en-US" b="1" dirty="0" smtClean="0"/>
              <a:t>, </a:t>
            </a:r>
            <a:r>
              <a:rPr lang="en-US" b="1" dirty="0" err="1" smtClean="0"/>
              <a:t>carni</a:t>
            </a:r>
            <a:r>
              <a:rPr lang="en-US" b="1" dirty="0" smtClean="0"/>
              <a:t> bovine e burro)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prolungata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tempo la </a:t>
            </a:r>
            <a:r>
              <a:rPr lang="en-US" dirty="0" err="1" smtClean="0"/>
              <a:t>validità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quote </a:t>
            </a:r>
            <a:endParaRPr lang="en-US" b="1" dirty="0"/>
          </a:p>
        </p:txBody>
      </p:sp>
      <p:sp>
        <p:nvSpPr>
          <p:cNvPr id="5" name="Rettangolo 4"/>
          <p:cNvSpPr/>
          <p:nvPr/>
        </p:nvSpPr>
        <p:spPr>
          <a:xfrm>
            <a:off x="726085" y="2852936"/>
            <a:ext cx="763284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err="1" smtClean="0"/>
              <a:t>Introduzione</a:t>
            </a:r>
            <a:r>
              <a:rPr lang="en-US" b="1" dirty="0" smtClean="0"/>
              <a:t> di un </a:t>
            </a:r>
            <a:r>
              <a:rPr lang="en-US" b="1" dirty="0" err="1" smtClean="0"/>
              <a:t>sistema</a:t>
            </a:r>
            <a:r>
              <a:rPr lang="en-US" b="1" dirty="0" smtClean="0"/>
              <a:t> di </a:t>
            </a:r>
            <a:r>
              <a:rPr lang="en-US" b="1" dirty="0" err="1" smtClean="0"/>
              <a:t>pagamenti</a:t>
            </a:r>
            <a:r>
              <a:rPr lang="en-US" b="1" dirty="0" smtClean="0"/>
              <a:t> </a:t>
            </a:r>
            <a:r>
              <a:rPr lang="en-US" b="1" dirty="0" err="1" smtClean="0"/>
              <a:t>compensativi</a:t>
            </a:r>
            <a:r>
              <a:rPr lang="en-US" b="1" dirty="0" smtClean="0"/>
              <a:t>: </a:t>
            </a:r>
            <a:r>
              <a:rPr lang="en-US" dirty="0" err="1" smtClean="0"/>
              <a:t>indennizzare</a:t>
            </a:r>
            <a:r>
              <a:rPr lang="en-US" dirty="0" smtClean="0"/>
              <a:t> I </a:t>
            </a:r>
            <a:r>
              <a:rPr lang="en-US" dirty="0" err="1" smtClean="0"/>
              <a:t>contadini</a:t>
            </a:r>
            <a:r>
              <a:rPr lang="en-US" dirty="0" smtClean="0"/>
              <a:t> per la </a:t>
            </a:r>
            <a:r>
              <a:rPr lang="en-US" dirty="0" err="1" smtClean="0"/>
              <a:t>diminuizione</a:t>
            </a:r>
            <a:r>
              <a:rPr lang="en-US" dirty="0" smtClean="0"/>
              <a:t> di </a:t>
            </a:r>
            <a:r>
              <a:rPr lang="en-US" dirty="0" err="1" smtClean="0"/>
              <a:t>reddito</a:t>
            </a:r>
            <a:r>
              <a:rPr lang="en-US" dirty="0" smtClean="0"/>
              <a:t> </a:t>
            </a:r>
            <a:r>
              <a:rPr lang="en-US" dirty="0" err="1" smtClean="0"/>
              <a:t>dovuta</a:t>
            </a:r>
            <a:r>
              <a:rPr lang="en-US" dirty="0" smtClean="0"/>
              <a:t> </a:t>
            </a:r>
            <a:r>
              <a:rPr lang="en-US" dirty="0" err="1" smtClean="0"/>
              <a:t>all’aumento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prezzi</a:t>
            </a:r>
            <a:r>
              <a:rPr lang="en-US" dirty="0" smtClean="0"/>
              <a:t> </a:t>
            </a:r>
            <a:r>
              <a:rPr lang="en-US" dirty="0" err="1" smtClean="0"/>
              <a:t>agricoli</a:t>
            </a:r>
            <a:endParaRPr lang="en-US" b="1" dirty="0"/>
          </a:p>
        </p:txBody>
      </p:sp>
      <p:sp>
        <p:nvSpPr>
          <p:cNvPr id="6" name="Rettangolo 5"/>
          <p:cNvSpPr/>
          <p:nvPr/>
        </p:nvSpPr>
        <p:spPr>
          <a:xfrm>
            <a:off x="729355" y="4221088"/>
            <a:ext cx="763284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err="1" smtClean="0"/>
              <a:t>Adozione</a:t>
            </a:r>
            <a:r>
              <a:rPr lang="en-US" b="1" dirty="0" smtClean="0"/>
              <a:t> di </a:t>
            </a:r>
            <a:r>
              <a:rPr lang="en-US" b="1" dirty="0" err="1" smtClean="0"/>
              <a:t>misure</a:t>
            </a:r>
            <a:r>
              <a:rPr lang="en-US" b="1" dirty="0" smtClean="0"/>
              <a:t> </a:t>
            </a:r>
            <a:r>
              <a:rPr lang="en-US" b="1" dirty="0" err="1" smtClean="0"/>
              <a:t>più</a:t>
            </a:r>
            <a:r>
              <a:rPr lang="en-US" b="1" dirty="0" smtClean="0"/>
              <a:t> </a:t>
            </a:r>
            <a:r>
              <a:rPr lang="en-US" b="1" dirty="0" err="1" smtClean="0"/>
              <a:t>efficienti</a:t>
            </a:r>
            <a:r>
              <a:rPr lang="en-US" b="1" dirty="0" smtClean="0"/>
              <a:t> di </a:t>
            </a:r>
            <a:r>
              <a:rPr lang="en-US" b="1" dirty="0" err="1" smtClean="0"/>
              <a:t>controllo</a:t>
            </a:r>
            <a:r>
              <a:rPr lang="en-US" b="1" dirty="0" smtClean="0"/>
              <a:t> per </a:t>
            </a:r>
            <a:r>
              <a:rPr lang="en-US" b="1" dirty="0" err="1" smtClean="0"/>
              <a:t>l’offerta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messa</a:t>
            </a:r>
            <a:r>
              <a:rPr lang="en-US" dirty="0" smtClean="0"/>
              <a:t> a </a:t>
            </a:r>
            <a:r>
              <a:rPr lang="en-US" dirty="0" err="1" smtClean="0"/>
              <a:t>riposo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seminativi</a:t>
            </a:r>
            <a:r>
              <a:rPr lang="en-US" dirty="0" smtClean="0"/>
              <a:t>  e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quote</a:t>
            </a:r>
            <a:endParaRPr lang="en-US" b="1" dirty="0"/>
          </a:p>
        </p:txBody>
      </p:sp>
      <p:sp>
        <p:nvSpPr>
          <p:cNvPr id="7" name="Rettangolo 6"/>
          <p:cNvSpPr/>
          <p:nvPr/>
        </p:nvSpPr>
        <p:spPr>
          <a:xfrm>
            <a:off x="701824" y="5617395"/>
            <a:ext cx="763284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err="1" smtClean="0"/>
              <a:t>Previsione</a:t>
            </a:r>
            <a:r>
              <a:rPr lang="en-US" b="1" dirty="0" smtClean="0"/>
              <a:t> di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serie</a:t>
            </a:r>
            <a:r>
              <a:rPr lang="en-US" b="1" dirty="0" smtClean="0"/>
              <a:t> di “</a:t>
            </a:r>
            <a:r>
              <a:rPr lang="en-US" b="1" dirty="0" err="1" smtClean="0"/>
              <a:t>misure</a:t>
            </a:r>
            <a:r>
              <a:rPr lang="en-US" b="1" dirty="0" smtClean="0"/>
              <a:t> di </a:t>
            </a:r>
            <a:r>
              <a:rPr lang="en-US" b="1" dirty="0" err="1" smtClean="0"/>
              <a:t>accompagnamento</a:t>
            </a:r>
            <a:r>
              <a:rPr lang="en-US" b="1" dirty="0" smtClean="0"/>
              <a:t>”: </a:t>
            </a:r>
            <a:r>
              <a:rPr lang="en-US" dirty="0" smtClean="0"/>
              <a:t> </a:t>
            </a:r>
            <a:r>
              <a:rPr lang="en-US" dirty="0" err="1" smtClean="0"/>
              <a:t>promozione</a:t>
            </a:r>
            <a:r>
              <a:rPr lang="en-US" dirty="0" smtClean="0"/>
              <a:t> di </a:t>
            </a:r>
            <a:r>
              <a:rPr lang="en-US" dirty="0" err="1" smtClean="0"/>
              <a:t>un’agricoltura</a:t>
            </a:r>
            <a:r>
              <a:rPr lang="en-US" dirty="0" smtClean="0"/>
              <a:t> </a:t>
            </a:r>
            <a:r>
              <a:rPr lang="en-US" dirty="0" err="1" smtClean="0"/>
              <a:t>sostenibile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misure</a:t>
            </a:r>
            <a:r>
              <a:rPr lang="en-US" dirty="0" smtClean="0"/>
              <a:t> di </a:t>
            </a:r>
            <a:r>
              <a:rPr lang="en-US" dirty="0" err="1" smtClean="0"/>
              <a:t>forestazione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prepensionamento</a:t>
            </a:r>
            <a:endParaRPr lang="en-US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Risultati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riforma</a:t>
            </a:r>
            <a:r>
              <a:rPr lang="en-US" dirty="0" smtClean="0"/>
              <a:t> ha </a:t>
            </a:r>
            <a:r>
              <a:rPr lang="en-US" dirty="0" err="1" smtClean="0"/>
              <a:t>definito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regime di </a:t>
            </a:r>
            <a:r>
              <a:rPr lang="en-US" dirty="0" err="1" smtClean="0"/>
              <a:t>aiuto</a:t>
            </a:r>
            <a:r>
              <a:rPr lang="en-US" dirty="0" smtClean="0"/>
              <a:t> per </a:t>
            </a:r>
            <a:r>
              <a:rPr lang="en-US" dirty="0" err="1" smtClean="0"/>
              <a:t>ettaro</a:t>
            </a:r>
            <a:r>
              <a:rPr lang="en-US" dirty="0" smtClean="0"/>
              <a:t>, </a:t>
            </a:r>
            <a:r>
              <a:rPr lang="en-US" dirty="0" err="1" smtClean="0"/>
              <a:t>favorendo</a:t>
            </a:r>
            <a:r>
              <a:rPr lang="en-US" dirty="0" smtClean="0"/>
              <a:t> </a:t>
            </a:r>
            <a:r>
              <a:rPr lang="en-US" dirty="0" err="1" smtClean="0"/>
              <a:t>però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produttori</a:t>
            </a:r>
            <a:r>
              <a:rPr lang="en-US" dirty="0" smtClean="0"/>
              <a:t> e le </a:t>
            </a:r>
            <a:r>
              <a:rPr lang="en-US" dirty="0" err="1" smtClean="0"/>
              <a:t>aree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produttive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Da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prospettiva</a:t>
            </a:r>
            <a:r>
              <a:rPr lang="en-US" dirty="0" smtClean="0"/>
              <a:t> </a:t>
            </a:r>
            <a:r>
              <a:rPr lang="en-US" dirty="0" err="1" smtClean="0"/>
              <a:t>internazionale</a:t>
            </a:r>
            <a:r>
              <a:rPr lang="en-US" dirty="0" smtClean="0"/>
              <a:t> la </a:t>
            </a:r>
            <a:r>
              <a:rPr lang="en-US" dirty="0" err="1" smtClean="0"/>
              <a:t>riforma</a:t>
            </a:r>
            <a:r>
              <a:rPr lang="en-US" dirty="0" smtClean="0"/>
              <a:t> </a:t>
            </a:r>
            <a:r>
              <a:rPr lang="en-US" dirty="0" err="1" smtClean="0"/>
              <a:t>riduce</a:t>
            </a:r>
            <a:r>
              <a:rPr lang="en-US" dirty="0" smtClean="0"/>
              <a:t> le </a:t>
            </a:r>
            <a:r>
              <a:rPr lang="en-US" dirty="0" err="1" smtClean="0"/>
              <a:t>contrapposizioni</a:t>
            </a:r>
            <a:r>
              <a:rPr lang="en-US" dirty="0" smtClean="0"/>
              <a:t> </a:t>
            </a:r>
            <a:r>
              <a:rPr lang="en-US" dirty="0" err="1" smtClean="0"/>
              <a:t>commerciali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USA e CEE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Perché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Politica</a:t>
            </a:r>
            <a:r>
              <a:rPr lang="en-US" dirty="0" smtClean="0"/>
              <a:t> </a:t>
            </a:r>
            <a:r>
              <a:rPr lang="en-US" dirty="0" err="1" smtClean="0"/>
              <a:t>agricola</a:t>
            </a:r>
            <a:r>
              <a:rPr lang="en-US" dirty="0" smtClean="0"/>
              <a:t> </a:t>
            </a:r>
            <a:r>
              <a:rPr lang="en-US" dirty="0" err="1" smtClean="0"/>
              <a:t>Comune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2050" name="Picture 2" descr="http://epochtimes.it/news_images/2014/03/2014_03_05_europasoldi_rsz_cr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66" y="1772816"/>
            <a:ext cx="3384376" cy="209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255903" y="1700808"/>
            <a:ext cx="4176464" cy="2091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Forti</a:t>
            </a:r>
            <a:r>
              <a:rPr lang="en-US" dirty="0" smtClean="0"/>
              <a:t> </a:t>
            </a:r>
            <a:r>
              <a:rPr lang="en-US" dirty="0" err="1" smtClean="0"/>
              <a:t>squilibri</a:t>
            </a:r>
            <a:r>
              <a:rPr lang="en-US" dirty="0" smtClean="0"/>
              <a:t> </a:t>
            </a:r>
            <a:r>
              <a:rPr lang="en-US" dirty="0" err="1" smtClean="0"/>
              <a:t>regionali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settore</a:t>
            </a:r>
            <a:r>
              <a:rPr lang="en-US" dirty="0" smtClean="0"/>
              <a:t> </a:t>
            </a:r>
            <a:r>
              <a:rPr lang="en-US" dirty="0" err="1" smtClean="0"/>
              <a:t>agricolo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Sei</a:t>
            </a:r>
            <a:r>
              <a:rPr lang="en-US" dirty="0" smtClean="0"/>
              <a:t> </a:t>
            </a:r>
            <a:r>
              <a:rPr lang="en-US" dirty="0" err="1" smtClean="0"/>
              <a:t>Paesi</a:t>
            </a:r>
            <a:r>
              <a:rPr lang="en-US" dirty="0" smtClean="0"/>
              <a:t> </a:t>
            </a:r>
            <a:r>
              <a:rPr lang="en-US" dirty="0" err="1" smtClean="0"/>
              <a:t>firmatari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539552" y="4407077"/>
            <a:ext cx="4176464" cy="2091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Forti</a:t>
            </a:r>
            <a:r>
              <a:rPr lang="en-US" dirty="0" smtClean="0"/>
              <a:t> </a:t>
            </a:r>
            <a:r>
              <a:rPr lang="en-US" dirty="0" err="1" smtClean="0"/>
              <a:t>squilibri</a:t>
            </a:r>
            <a:r>
              <a:rPr lang="en-US" dirty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lato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produzione</a:t>
            </a:r>
            <a:endParaRPr lang="en-US" dirty="0"/>
          </a:p>
        </p:txBody>
      </p:sp>
      <p:pic>
        <p:nvPicPr>
          <p:cNvPr id="2054" name="Picture 6" descr="https://encrypted-tbn0.gstatic.com/images?q=tbn:ANd9GcS3KWl_pePvJkoDuybXxxygMpvVDUWlbRsyqMl3V0Goi9M3MR6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1446" y="4766980"/>
            <a:ext cx="3153218" cy="209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lindipendenza.com/wp-content/uploads/2012/05/mucche_latte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1751" y="3863836"/>
            <a:ext cx="2736304" cy="204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4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632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Obiettivo</a:t>
            </a:r>
            <a:r>
              <a:rPr lang="en-US" dirty="0" smtClean="0"/>
              <a:t> </a:t>
            </a:r>
            <a:r>
              <a:rPr lang="en-US" dirty="0" err="1" smtClean="0"/>
              <a:t>istitutivo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PAC</a:t>
            </a:r>
            <a:endParaRPr lang="en-US" dirty="0"/>
          </a:p>
        </p:txBody>
      </p:sp>
      <p:pic>
        <p:nvPicPr>
          <p:cNvPr id="3074" name="Picture 2" descr="http://www.ristorantedioniso.com/wp-content/uploads/2014/03/filiera-ortic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79248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403648" y="4941168"/>
            <a:ext cx="640871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Autosufficienza</a:t>
            </a:r>
            <a:r>
              <a:rPr lang="en-US" dirty="0" smtClean="0"/>
              <a:t> </a:t>
            </a:r>
            <a:r>
              <a:rPr lang="en-US" dirty="0" err="1" smtClean="0"/>
              <a:t>alimentare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4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Obiettivi</a:t>
            </a:r>
            <a:r>
              <a:rPr lang="en-US" dirty="0" smtClean="0"/>
              <a:t> e </a:t>
            </a:r>
            <a:r>
              <a:rPr lang="en-US" dirty="0" err="1" smtClean="0"/>
              <a:t>Principi</a:t>
            </a:r>
            <a:r>
              <a:rPr lang="en-US" dirty="0" smtClean="0"/>
              <a:t> </a:t>
            </a:r>
            <a:r>
              <a:rPr lang="en-US" dirty="0" err="1" smtClean="0"/>
              <a:t>fondamentali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PAC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32048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Titolo</a:t>
            </a:r>
            <a:r>
              <a:rPr lang="en-US" dirty="0" smtClean="0"/>
              <a:t> II del </a:t>
            </a:r>
            <a:r>
              <a:rPr lang="en-US" dirty="0" err="1" smtClean="0"/>
              <a:t>Trattato</a:t>
            </a:r>
            <a:r>
              <a:rPr lang="en-US" dirty="0" smtClean="0"/>
              <a:t> di Roma (</a:t>
            </a:r>
            <a:r>
              <a:rPr lang="en-US" dirty="0" err="1" smtClean="0"/>
              <a:t>artt</a:t>
            </a:r>
            <a:r>
              <a:rPr lang="en-US" dirty="0" smtClean="0"/>
              <a:t>- 38-47) </a:t>
            </a:r>
            <a:r>
              <a:rPr lang="en-US" dirty="0" err="1" smtClean="0"/>
              <a:t>dedicati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PAC;</a:t>
            </a:r>
          </a:p>
          <a:p>
            <a:r>
              <a:rPr lang="en-US" dirty="0" smtClean="0"/>
              <a:t>Art. 38: </a:t>
            </a:r>
            <a:r>
              <a:rPr lang="en-US" dirty="0" err="1" smtClean="0"/>
              <a:t>Inserimento</a:t>
            </a:r>
            <a:r>
              <a:rPr lang="en-US" dirty="0" smtClean="0"/>
              <a:t> </a:t>
            </a:r>
            <a:r>
              <a:rPr lang="en-US" dirty="0" err="1" smtClean="0"/>
              <a:t>settore</a:t>
            </a:r>
            <a:r>
              <a:rPr lang="en-US" dirty="0" smtClean="0"/>
              <a:t> </a:t>
            </a:r>
            <a:r>
              <a:rPr lang="en-US" dirty="0" err="1" smtClean="0"/>
              <a:t>agricolo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mercato</a:t>
            </a:r>
            <a:r>
              <a:rPr lang="en-US" dirty="0" smtClean="0"/>
              <a:t> </a:t>
            </a:r>
            <a:r>
              <a:rPr lang="en-US" dirty="0" err="1" smtClean="0"/>
              <a:t>unico</a:t>
            </a:r>
            <a:r>
              <a:rPr lang="en-US" dirty="0" smtClean="0"/>
              <a:t>;</a:t>
            </a:r>
          </a:p>
          <a:p>
            <a:r>
              <a:rPr lang="en-US" dirty="0" smtClean="0"/>
              <a:t>Art. 39: </a:t>
            </a:r>
            <a:r>
              <a:rPr lang="en-US" dirty="0" err="1" smtClean="0"/>
              <a:t>Obiettivi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PAC;</a:t>
            </a:r>
          </a:p>
          <a:p>
            <a:r>
              <a:rPr lang="en-US" dirty="0" err="1" smtClean="0"/>
              <a:t>Artt</a:t>
            </a:r>
            <a:r>
              <a:rPr lang="en-US" dirty="0" smtClean="0"/>
              <a:t>. 40-43: </a:t>
            </a:r>
            <a:r>
              <a:rPr lang="en-US" dirty="0" err="1" smtClean="0"/>
              <a:t>Azioni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perseguimento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obiettivi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Artt</a:t>
            </a:r>
            <a:r>
              <a:rPr lang="en-US" dirty="0" smtClean="0"/>
              <a:t>. 44-47: </a:t>
            </a:r>
            <a:r>
              <a:rPr lang="en-US" dirty="0" err="1" smtClean="0"/>
              <a:t>Misure</a:t>
            </a:r>
            <a:r>
              <a:rPr lang="en-US" dirty="0" smtClean="0"/>
              <a:t> per </a:t>
            </a:r>
            <a:r>
              <a:rPr lang="en-US" dirty="0" err="1" smtClean="0"/>
              <a:t>l’adeguamento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normativa</a:t>
            </a:r>
            <a:r>
              <a:rPr lang="en-US" dirty="0" smtClean="0"/>
              <a:t> </a:t>
            </a:r>
            <a:r>
              <a:rPr lang="en-US" dirty="0" err="1" smtClean="0"/>
              <a:t>nazionale</a:t>
            </a:r>
            <a:r>
              <a:rPr lang="en-US" dirty="0" smtClean="0"/>
              <a:t> a </a:t>
            </a:r>
            <a:r>
              <a:rPr lang="en-US" dirty="0" err="1" smtClean="0"/>
              <a:t>quella</a:t>
            </a:r>
            <a:r>
              <a:rPr lang="en-US" dirty="0" smtClean="0"/>
              <a:t> </a:t>
            </a:r>
            <a:r>
              <a:rPr lang="en-US" dirty="0" err="1" smtClean="0"/>
              <a:t>comunitaria</a:t>
            </a:r>
            <a:endParaRPr lang="en-US" dirty="0" smtClean="0"/>
          </a:p>
          <a:p>
            <a:r>
              <a:rPr lang="en-US" dirty="0" err="1" smtClean="0"/>
              <a:t>Conferenza</a:t>
            </a:r>
            <a:r>
              <a:rPr lang="en-US" dirty="0" smtClean="0"/>
              <a:t> di </a:t>
            </a:r>
            <a:r>
              <a:rPr lang="en-US" dirty="0" err="1" smtClean="0"/>
              <a:t>Stresa</a:t>
            </a:r>
            <a:r>
              <a:rPr lang="en-US" dirty="0" smtClean="0"/>
              <a:t> (1958): </a:t>
            </a:r>
          </a:p>
          <a:p>
            <a:pPr lvl="1"/>
            <a:r>
              <a:rPr lang="en-US" dirty="0" err="1" smtClean="0"/>
              <a:t>porre</a:t>
            </a:r>
            <a:r>
              <a:rPr lang="en-US" dirty="0" smtClean="0"/>
              <a:t> a </a:t>
            </a:r>
            <a:r>
              <a:rPr lang="en-US" dirty="0" err="1" smtClean="0"/>
              <a:t>confronto</a:t>
            </a:r>
            <a:r>
              <a:rPr lang="en-US" dirty="0" smtClean="0"/>
              <a:t> le </a:t>
            </a:r>
            <a:r>
              <a:rPr lang="en-US" dirty="0" err="1" smtClean="0"/>
              <a:t>politiche</a:t>
            </a:r>
            <a:r>
              <a:rPr lang="en-US" dirty="0" smtClean="0"/>
              <a:t> </a:t>
            </a:r>
            <a:r>
              <a:rPr lang="en-US" dirty="0" err="1" smtClean="0"/>
              <a:t>agricole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Paesi</a:t>
            </a:r>
            <a:r>
              <a:rPr lang="en-US" dirty="0"/>
              <a:t> </a:t>
            </a:r>
            <a:r>
              <a:rPr lang="en-US" dirty="0" smtClean="0"/>
              <a:t>UE;</a:t>
            </a:r>
          </a:p>
          <a:p>
            <a:pPr lvl="1"/>
            <a:r>
              <a:rPr lang="en-US" dirty="0" err="1" smtClean="0"/>
              <a:t>Armonizzare</a:t>
            </a:r>
            <a:r>
              <a:rPr lang="en-US" dirty="0" smtClean="0"/>
              <a:t> le </a:t>
            </a:r>
            <a:r>
              <a:rPr lang="en-US" dirty="0" err="1" smtClean="0"/>
              <a:t>strutture</a:t>
            </a:r>
            <a:r>
              <a:rPr lang="en-US" dirty="0" smtClean="0"/>
              <a:t> </a:t>
            </a:r>
            <a:r>
              <a:rPr lang="en-US" dirty="0" err="1" smtClean="0"/>
              <a:t>produttive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1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73144"/>
          </a:xfrm>
        </p:spPr>
        <p:txBody>
          <a:bodyPr anchor="t" anchorCtr="0">
            <a:normAutofit fontScale="90000"/>
          </a:bodyPr>
          <a:lstStyle/>
          <a:p>
            <a:r>
              <a:rPr lang="en-US" dirty="0" err="1" smtClean="0"/>
              <a:t>Obiettivi</a:t>
            </a:r>
            <a:r>
              <a:rPr lang="en-US" dirty="0" smtClean="0"/>
              <a:t> PAC 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1944217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hirpus.altervista.org/brevi/immagini/spighe2005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4325" y="4257092"/>
            <a:ext cx="2952328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627785" y="1268760"/>
            <a:ext cx="5904655" cy="194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Incremento</a:t>
            </a:r>
            <a:r>
              <a:rPr lang="en-US" b="1" dirty="0" smtClean="0"/>
              <a:t> </a:t>
            </a:r>
            <a:r>
              <a:rPr lang="en-US" b="1" dirty="0" err="1" smtClean="0"/>
              <a:t>della</a:t>
            </a:r>
            <a:r>
              <a:rPr lang="en-US" b="1" dirty="0" smtClean="0"/>
              <a:t> </a:t>
            </a:r>
            <a:r>
              <a:rPr lang="en-US" b="1" dirty="0" err="1" smtClean="0"/>
              <a:t>produttivà</a:t>
            </a:r>
            <a:r>
              <a:rPr lang="en-US" b="1" dirty="0" smtClean="0"/>
              <a:t> </a:t>
            </a:r>
            <a:r>
              <a:rPr lang="en-US" b="1" dirty="0" err="1" smtClean="0"/>
              <a:t>agricola</a:t>
            </a:r>
            <a:r>
              <a:rPr lang="en-US" b="1" dirty="0" smtClean="0"/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 smtClean="0"/>
              <a:t>Svilluppo</a:t>
            </a:r>
            <a:r>
              <a:rPr lang="en-US" b="1" dirty="0" smtClean="0"/>
              <a:t> </a:t>
            </a:r>
            <a:r>
              <a:rPr lang="en-US" b="1" dirty="0" err="1" smtClean="0"/>
              <a:t>progresso</a:t>
            </a:r>
            <a:r>
              <a:rPr lang="en-US" b="1" dirty="0" smtClean="0"/>
              <a:t> </a:t>
            </a:r>
            <a:r>
              <a:rPr lang="en-US" b="1" dirty="0" err="1" smtClean="0"/>
              <a:t>tecnico</a:t>
            </a:r>
            <a:r>
              <a:rPr lang="en-US" b="1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 smtClean="0"/>
              <a:t>Sviluppo</a:t>
            </a:r>
            <a:r>
              <a:rPr lang="en-US" b="1" dirty="0" smtClean="0"/>
              <a:t> </a:t>
            </a:r>
            <a:r>
              <a:rPr lang="en-US" b="1" dirty="0" err="1" smtClean="0"/>
              <a:t>razionale</a:t>
            </a:r>
            <a:r>
              <a:rPr lang="en-US" b="1" dirty="0" smtClean="0"/>
              <a:t> </a:t>
            </a:r>
            <a:r>
              <a:rPr lang="en-US" b="1" dirty="0" err="1" smtClean="0"/>
              <a:t>produzione</a:t>
            </a:r>
            <a:r>
              <a:rPr lang="en-US" b="1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 smtClean="0"/>
              <a:t>Miglioramento</a:t>
            </a:r>
            <a:r>
              <a:rPr lang="en-US" b="1" dirty="0" smtClean="0"/>
              <a:t> </a:t>
            </a:r>
            <a:r>
              <a:rPr lang="en-US" b="1" dirty="0" err="1" smtClean="0"/>
              <a:t>impiego</a:t>
            </a:r>
            <a:r>
              <a:rPr lang="en-US" b="1" dirty="0" smtClean="0"/>
              <a:t> </a:t>
            </a:r>
            <a:r>
              <a:rPr lang="en-US" b="1" dirty="0" err="1" smtClean="0"/>
              <a:t>fattori</a:t>
            </a:r>
            <a:r>
              <a:rPr lang="en-US" b="1" dirty="0" smtClean="0"/>
              <a:t> </a:t>
            </a:r>
            <a:r>
              <a:rPr lang="en-US" b="1" dirty="0" err="1" smtClean="0"/>
              <a:t>produttivi</a:t>
            </a:r>
            <a:r>
              <a:rPr lang="en-US" b="1" dirty="0"/>
              <a:t>.</a:t>
            </a:r>
            <a:endParaRPr lang="en-US" b="1" dirty="0" smtClean="0"/>
          </a:p>
        </p:txBody>
      </p:sp>
      <p:sp>
        <p:nvSpPr>
          <p:cNvPr id="11" name="Rettangolo 10"/>
          <p:cNvSpPr/>
          <p:nvPr/>
        </p:nvSpPr>
        <p:spPr>
          <a:xfrm>
            <a:off x="539552" y="4293096"/>
            <a:ext cx="5040560" cy="194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Assicurazione</a:t>
            </a:r>
            <a:r>
              <a:rPr lang="en-US" b="1" dirty="0" smtClean="0"/>
              <a:t> di un </a:t>
            </a:r>
            <a:r>
              <a:rPr lang="en-US" b="1" dirty="0" err="1" smtClean="0"/>
              <a:t>tenore</a:t>
            </a:r>
            <a:r>
              <a:rPr lang="en-US" b="1" dirty="0" smtClean="0"/>
              <a:t> di vita </a:t>
            </a:r>
            <a:r>
              <a:rPr lang="en-US" b="1" dirty="0" err="1" smtClean="0"/>
              <a:t>equo</a:t>
            </a:r>
            <a:r>
              <a:rPr lang="en-US" b="1" dirty="0" smtClean="0"/>
              <a:t> </a:t>
            </a:r>
            <a:r>
              <a:rPr lang="en-US" b="1" dirty="0" err="1" smtClean="0"/>
              <a:t>alla</a:t>
            </a:r>
            <a:r>
              <a:rPr lang="en-US" b="1" dirty="0" smtClean="0"/>
              <a:t> </a:t>
            </a:r>
            <a:r>
              <a:rPr lang="en-US" b="1" dirty="0" err="1" smtClean="0"/>
              <a:t>popolazione</a:t>
            </a:r>
            <a:r>
              <a:rPr lang="en-US" b="1" dirty="0" smtClean="0"/>
              <a:t> </a:t>
            </a:r>
            <a:r>
              <a:rPr lang="en-US" b="1" dirty="0" err="1" smtClean="0"/>
              <a:t>agricola</a:t>
            </a:r>
            <a:r>
              <a:rPr lang="en-US" b="1" dirty="0" smtClean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 smtClean="0"/>
              <a:t>Incremento</a:t>
            </a:r>
            <a:r>
              <a:rPr lang="en-US" b="1" dirty="0" smtClean="0"/>
              <a:t> del </a:t>
            </a:r>
            <a:r>
              <a:rPr lang="en-US" b="1" dirty="0" err="1" smtClean="0"/>
              <a:t>reddito</a:t>
            </a:r>
            <a:r>
              <a:rPr lang="en-US" b="1" dirty="0" smtClean="0"/>
              <a:t> </a:t>
            </a:r>
            <a:r>
              <a:rPr lang="en-US" b="1" dirty="0" err="1" smtClean="0"/>
              <a:t>individuale</a:t>
            </a:r>
            <a:r>
              <a:rPr lang="en-US" b="1" dirty="0" smtClean="0"/>
              <a:t>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lavoratori</a:t>
            </a:r>
            <a:r>
              <a:rPr lang="en-US" b="1" dirty="0" smtClean="0"/>
              <a:t> </a:t>
            </a:r>
            <a:r>
              <a:rPr lang="en-US" b="1" dirty="0" err="1" smtClean="0"/>
              <a:t>agricoli</a:t>
            </a:r>
            <a:endParaRPr lang="en-US" b="1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99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745152"/>
          </a:xfrm>
        </p:spPr>
        <p:txBody>
          <a:bodyPr anchor="t" anchorCtr="0"/>
          <a:lstStyle/>
          <a:p>
            <a:r>
              <a:rPr lang="en-US" dirty="0" err="1" smtClean="0"/>
              <a:t>Obiettivi</a:t>
            </a:r>
            <a:r>
              <a:rPr lang="en-US" dirty="0" smtClean="0"/>
              <a:t> PAC II</a:t>
            </a:r>
            <a:endParaRPr lang="en-US" dirty="0"/>
          </a:p>
        </p:txBody>
      </p:sp>
      <p:pic>
        <p:nvPicPr>
          <p:cNvPr id="4" name="Picture 8" descr="http://social-news.net1news.org/sites/default/files/imagecache/Home_immagine_evidenza/siria-emergenza-alimentare-2-770x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3081934" cy="198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https://encrypted-tbn0.gstatic.com/images?q=tbn:ANd9GcS2IajbZ6ud412ig1DAoo1l8x9GYxx7zomosa9ICHUqKumgOZFgz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983251" cy="198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635895" y="1628801"/>
            <a:ext cx="4896545" cy="1988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Stabilizzazione</a:t>
            </a:r>
            <a:r>
              <a:rPr lang="en-US" b="1" dirty="0" smtClean="0"/>
              <a:t>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Mercati</a:t>
            </a:r>
            <a:r>
              <a:rPr lang="en-US" b="1" dirty="0" smtClean="0"/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err="1" smtClean="0"/>
              <a:t>Eliminazione</a:t>
            </a:r>
            <a:r>
              <a:rPr lang="en-US" b="1" dirty="0" smtClean="0"/>
              <a:t>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danni</a:t>
            </a:r>
            <a:r>
              <a:rPr lang="en-US" b="1" dirty="0" smtClean="0"/>
              <a:t> </a:t>
            </a:r>
            <a:r>
              <a:rPr lang="en-US" b="1" dirty="0" err="1" smtClean="0"/>
              <a:t>provocati</a:t>
            </a:r>
            <a:r>
              <a:rPr lang="en-US" b="1" dirty="0" smtClean="0"/>
              <a:t> </a:t>
            </a:r>
            <a:r>
              <a:rPr lang="en-US" b="1" dirty="0" err="1" smtClean="0"/>
              <a:t>dalle</a:t>
            </a:r>
            <a:r>
              <a:rPr lang="en-US" b="1" dirty="0" smtClean="0"/>
              <a:t> </a:t>
            </a:r>
            <a:r>
              <a:rPr lang="en-US" b="1" dirty="0" err="1" smtClean="0"/>
              <a:t>oscillazioni</a:t>
            </a:r>
            <a:r>
              <a:rPr lang="en-US" b="1" dirty="0" smtClean="0"/>
              <a:t> </a:t>
            </a:r>
            <a:r>
              <a:rPr lang="en-US" b="1" dirty="0" err="1" smtClean="0"/>
              <a:t>della</a:t>
            </a:r>
            <a:r>
              <a:rPr lang="en-US" b="1" dirty="0" smtClean="0"/>
              <a:t> </a:t>
            </a:r>
            <a:r>
              <a:rPr lang="en-US" b="1" dirty="0" err="1" smtClean="0"/>
              <a:t>domanda</a:t>
            </a:r>
            <a:r>
              <a:rPr lang="en-US" b="1" dirty="0" smtClean="0"/>
              <a:t> e </a:t>
            </a:r>
            <a:r>
              <a:rPr lang="en-US" b="1" dirty="0" err="1" smtClean="0"/>
              <a:t>dell’offerta</a:t>
            </a:r>
            <a:r>
              <a:rPr lang="en-US" b="1" dirty="0" smtClean="0"/>
              <a:t>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prodotti</a:t>
            </a:r>
            <a:r>
              <a:rPr lang="en-US" b="1" dirty="0" smtClean="0"/>
              <a:t> </a:t>
            </a:r>
            <a:r>
              <a:rPr lang="en-US" b="1" dirty="0" err="1" smtClean="0"/>
              <a:t>agricoli</a:t>
            </a:r>
            <a:endParaRPr lang="en-US" b="1" dirty="0"/>
          </a:p>
        </p:txBody>
      </p:sp>
      <p:sp>
        <p:nvSpPr>
          <p:cNvPr id="7" name="Rettangolo 6"/>
          <p:cNvSpPr/>
          <p:nvPr/>
        </p:nvSpPr>
        <p:spPr>
          <a:xfrm>
            <a:off x="467544" y="4437113"/>
            <a:ext cx="4896543" cy="1988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r>
              <a:rPr lang="en-US" b="1" dirty="0" err="1" smtClean="0"/>
              <a:t>Sicurezza</a:t>
            </a:r>
            <a:r>
              <a:rPr lang="en-US" b="1" dirty="0" smtClean="0"/>
              <a:t> </a:t>
            </a:r>
            <a:r>
              <a:rPr lang="en-US" b="1" dirty="0" err="1" smtClean="0"/>
              <a:t>degli</a:t>
            </a:r>
            <a:r>
              <a:rPr lang="en-US" b="1" dirty="0" smtClean="0"/>
              <a:t> </a:t>
            </a:r>
            <a:r>
              <a:rPr lang="en-US" b="1" dirty="0" err="1" smtClean="0"/>
              <a:t>approviggionamenti</a:t>
            </a:r>
            <a:r>
              <a:rPr lang="en-US" b="1" dirty="0" smtClean="0"/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err="1" smtClean="0"/>
              <a:t>Aumenti</a:t>
            </a:r>
            <a:r>
              <a:rPr lang="en-US" b="1" dirty="0" smtClean="0"/>
              <a:t> </a:t>
            </a:r>
            <a:r>
              <a:rPr lang="en-US" b="1" dirty="0" err="1" smtClean="0"/>
              <a:t>della</a:t>
            </a:r>
            <a:r>
              <a:rPr lang="en-US" b="1" dirty="0" smtClean="0"/>
              <a:t> </a:t>
            </a:r>
            <a:r>
              <a:rPr lang="en-US" b="1" dirty="0" err="1" smtClean="0"/>
              <a:t>produzione</a:t>
            </a:r>
            <a:r>
              <a:rPr lang="en-US" b="1" dirty="0" smtClean="0"/>
              <a:t> per </a:t>
            </a:r>
            <a:r>
              <a:rPr lang="en-US" b="1" dirty="0" err="1" smtClean="0"/>
              <a:t>garantire</a:t>
            </a:r>
            <a:r>
              <a:rPr lang="en-US" b="1" dirty="0" smtClean="0"/>
              <a:t> </a:t>
            </a:r>
            <a:r>
              <a:rPr lang="en-US" b="1" dirty="0" err="1" smtClean="0"/>
              <a:t>l’autosufficienza</a:t>
            </a:r>
            <a:r>
              <a:rPr lang="en-US" b="1" dirty="0" smtClean="0"/>
              <a:t> </a:t>
            </a:r>
            <a:r>
              <a:rPr lang="en-US" b="1" dirty="0" err="1" smtClean="0"/>
              <a:t>alimentare</a:t>
            </a:r>
            <a:endParaRPr lang="en-US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57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024744" cy="745152"/>
          </a:xfrm>
        </p:spPr>
        <p:txBody>
          <a:bodyPr anchor="t" anchorCtr="0"/>
          <a:lstStyle/>
          <a:p>
            <a:r>
              <a:rPr lang="en-US" dirty="0" err="1" smtClean="0"/>
              <a:t>Obiettivi</a:t>
            </a:r>
            <a:r>
              <a:rPr lang="en-US" dirty="0" smtClean="0"/>
              <a:t> PAC III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578" y="2060848"/>
            <a:ext cx="3143250" cy="361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499992" y="2060848"/>
            <a:ext cx="4032448" cy="361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Assicurazione</a:t>
            </a:r>
            <a:r>
              <a:rPr lang="en-US" b="1" dirty="0" smtClean="0"/>
              <a:t>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prezzi</a:t>
            </a:r>
            <a:r>
              <a:rPr lang="en-US" b="1" dirty="0" smtClean="0"/>
              <a:t> “</a:t>
            </a:r>
            <a:r>
              <a:rPr lang="en-US" b="1" dirty="0" err="1" smtClean="0"/>
              <a:t>ragionevoli</a:t>
            </a:r>
            <a:r>
              <a:rPr lang="en-US" b="1" dirty="0" smtClean="0"/>
              <a:t>” al </a:t>
            </a:r>
            <a:r>
              <a:rPr lang="en-US" b="1" dirty="0" err="1" smtClean="0"/>
              <a:t>consumo</a:t>
            </a:r>
            <a:r>
              <a:rPr lang="en-US" b="1" dirty="0" smtClean="0"/>
              <a:t>.</a:t>
            </a:r>
          </a:p>
          <a:p>
            <a:pPr algn="ctr"/>
            <a:endParaRPr lang="en-US" b="1" dirty="0"/>
          </a:p>
          <a:p>
            <a:pPr algn="ctr"/>
            <a:r>
              <a:rPr lang="en-US" dirty="0" smtClean="0"/>
              <a:t>Principio in </a:t>
            </a:r>
            <a:r>
              <a:rPr lang="en-US" dirty="0" err="1" smtClean="0"/>
              <a:t>contrasto</a:t>
            </a:r>
            <a:r>
              <a:rPr lang="en-US" dirty="0" smtClean="0"/>
              <a:t> con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precedentemente</a:t>
            </a:r>
            <a:r>
              <a:rPr lang="en-US" dirty="0" smtClean="0"/>
              <a:t> </a:t>
            </a:r>
            <a:r>
              <a:rPr lang="en-US" dirty="0" err="1" smtClean="0"/>
              <a:t>elencati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7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Il Piano </a:t>
            </a:r>
            <a:r>
              <a:rPr lang="en-US" dirty="0" err="1" smtClean="0"/>
              <a:t>Malshot</a:t>
            </a:r>
            <a:endParaRPr lang="en-US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98362700"/>
              </p:ext>
            </p:extLst>
          </p:nvPr>
        </p:nvGraphicFramePr>
        <p:xfrm>
          <a:off x="611560" y="1916832"/>
          <a:ext cx="79208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1599-6AA6-44D1-ADAF-571AF02999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41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1437</TotalTime>
  <Words>1257</Words>
  <Application>Microsoft Office PowerPoint</Application>
  <PresentationFormat>Presentazione su schermo (4:3)</PresentationFormat>
  <Paragraphs>244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Austin</vt:lpstr>
      <vt:lpstr>La Politica Agricola Comune</vt:lpstr>
      <vt:lpstr>La Politica Agricola Comune</vt:lpstr>
      <vt:lpstr>Perché una Politica agricola Comune? </vt:lpstr>
      <vt:lpstr>Obiettivo istitutivo della PAC</vt:lpstr>
      <vt:lpstr>Obiettivi e Principi fondamentali della PAC</vt:lpstr>
      <vt:lpstr>Obiettivi PAC I</vt:lpstr>
      <vt:lpstr>Obiettivi PAC II</vt:lpstr>
      <vt:lpstr>Obiettivi PAC III</vt:lpstr>
      <vt:lpstr>Il Piano Malshot</vt:lpstr>
      <vt:lpstr>Strumenti della PAC</vt:lpstr>
      <vt:lpstr>Organizzazione Comune dei Mercati Agricoli</vt:lpstr>
      <vt:lpstr>OCMA: Politica autonoma dei prezzi agricoli</vt:lpstr>
      <vt:lpstr>OCM: Il sistema dei prezzi agricoli interni alla Cee</vt:lpstr>
      <vt:lpstr>OMCA: Regime degli Scambi</vt:lpstr>
      <vt:lpstr>Fondo Europeo di Orientamento e Granzia</vt:lpstr>
      <vt:lpstr>FEOGA-Sezione Garanzia</vt:lpstr>
      <vt:lpstr>FEOGA-Sezione Orientamento</vt:lpstr>
      <vt:lpstr>L’evoluzione della PAC</vt:lpstr>
      <vt:lpstr>L’evoluzione della PAC</vt:lpstr>
      <vt:lpstr>La PAC originaria (1962-1970)</vt:lpstr>
      <vt:lpstr>La PAC Modificata 1970-1992</vt:lpstr>
      <vt:lpstr>La PAC Modificata </vt:lpstr>
      <vt:lpstr>PAC “gradualismo congiunturale”</vt:lpstr>
      <vt:lpstr>“Gradualismo congiunturale”</vt:lpstr>
      <vt:lpstr>PAC “gradualismo congiunturale”: le Quantità Massime Garantite</vt:lpstr>
      <vt:lpstr>La Riforma Mac Sharry 1992</vt:lpstr>
      <vt:lpstr>Obiettivi Riforma MacSharry </vt:lpstr>
      <vt:lpstr>Risultati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Emanuele85</dc:creator>
  <cp:lastModifiedBy>antonino</cp:lastModifiedBy>
  <cp:revision>52</cp:revision>
  <dcterms:created xsi:type="dcterms:W3CDTF">2014-05-10T13:47:28Z</dcterms:created>
  <dcterms:modified xsi:type="dcterms:W3CDTF">2018-05-08T07:19:12Z</dcterms:modified>
</cp:coreProperties>
</file>