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6" r:id="rId4"/>
    <p:sldId id="258" r:id="rId5"/>
    <p:sldId id="262" r:id="rId6"/>
    <p:sldId id="260" r:id="rId7"/>
    <p:sldId id="261" r:id="rId8"/>
    <p:sldId id="270" r:id="rId9"/>
    <p:sldId id="268" r:id="rId10"/>
    <p:sldId id="271" r:id="rId11"/>
    <p:sldId id="272" r:id="rId12"/>
    <p:sldId id="263" r:id="rId13"/>
    <p:sldId id="264" r:id="rId14"/>
    <p:sldId id="265" r:id="rId15"/>
    <p:sldId id="269"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FAA7A0-46E8-4062-8BB6-FE5D94DB6A0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70064AA-37A1-4FCE-8889-ADABC3A9F2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03B79A7-250D-42A3-AC99-8869DB38CD48}"/>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5" name="Segnaposto piè di pagina 4">
            <a:extLst>
              <a:ext uri="{FF2B5EF4-FFF2-40B4-BE49-F238E27FC236}">
                <a16:creationId xmlns:a16="http://schemas.microsoft.com/office/drawing/2014/main" id="{58F02589-D617-4DBC-8DCA-5EEEF0444A7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EDFC98-3033-449E-A0FF-3689B80C7B2F}"/>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76859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3ECADE-B36B-44DA-BB1A-88506DD14D4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5EC3E83-7649-4F7F-9B5E-50F42B43F68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C8FBB45-3099-4321-AD92-99607CE49F4E}"/>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5" name="Segnaposto piè di pagina 4">
            <a:extLst>
              <a:ext uri="{FF2B5EF4-FFF2-40B4-BE49-F238E27FC236}">
                <a16:creationId xmlns:a16="http://schemas.microsoft.com/office/drawing/2014/main" id="{220B47CF-44BD-4F54-B4C2-230577D1B14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AE380DC-E50D-4E72-AB1A-E37B6E70DDE9}"/>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113199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0008C9A-4668-4A52-A0BB-DE2E5DA3A61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C32A90-7BA1-42F1-B425-6F3D6B93A0B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DDF6977-3278-44CB-9CAA-FC3B50BFEACC}"/>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5" name="Segnaposto piè di pagina 4">
            <a:extLst>
              <a:ext uri="{FF2B5EF4-FFF2-40B4-BE49-F238E27FC236}">
                <a16:creationId xmlns:a16="http://schemas.microsoft.com/office/drawing/2014/main" id="{887DCFC7-3FE7-48AC-BE1E-18E9C93C4CE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44EF56-DE6F-4FD1-8CAA-92916CEB1472}"/>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161106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9827E1-1094-4EC9-9ADE-966297B947C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0F8237-D4BD-4285-8B1B-629987578A1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1A95541-7199-47FA-B061-27B357A1D031}"/>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5" name="Segnaposto piè di pagina 4">
            <a:extLst>
              <a:ext uri="{FF2B5EF4-FFF2-40B4-BE49-F238E27FC236}">
                <a16:creationId xmlns:a16="http://schemas.microsoft.com/office/drawing/2014/main" id="{33B5E4D7-0BD3-4234-A815-52E02A91835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604DE1-F11B-4B92-A22C-ADB7D86834A7}"/>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251907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BDC0F0-DF24-4339-9F1D-43DFA57A92D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A9FCC67-736A-492C-A26A-C38AE62FB8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3F25147-002C-46F0-AE10-FF67F39100E1}"/>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5" name="Segnaposto piè di pagina 4">
            <a:extLst>
              <a:ext uri="{FF2B5EF4-FFF2-40B4-BE49-F238E27FC236}">
                <a16:creationId xmlns:a16="http://schemas.microsoft.com/office/drawing/2014/main" id="{EF965732-3D5D-4D0E-B76C-BC2F9B8597B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A2D7EEC-E139-417A-B923-A7FB8BDE9C28}"/>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316383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6B1AFF-1798-4861-B965-55F09671EBE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743F07C-DB0D-4E6B-8DC9-B096AE5C221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FDFFC17-5F0D-48C4-9D8D-54C04AE93BB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ADECE0F-0423-4F44-AAF1-54A3E6F06422}"/>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6" name="Segnaposto piè di pagina 5">
            <a:extLst>
              <a:ext uri="{FF2B5EF4-FFF2-40B4-BE49-F238E27FC236}">
                <a16:creationId xmlns:a16="http://schemas.microsoft.com/office/drawing/2014/main" id="{478BF2D1-E62B-4904-B32A-990492988DD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E31C199-FEE7-4DD1-AD82-60986A9AD4AE}"/>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278561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B14E5-8630-4817-8787-1F39EF163D4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236C8CC-F451-45A3-B9F1-EC0DAB54AD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EC4CF85-DE42-4918-8BC3-F50D12A657B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9035AC5-18F1-45A2-A70D-8CFE0A84B1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AE96A48-F3C7-47D5-84E1-D99CE5A3363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54393C1-09E1-4EE7-8B3B-88810F3752FC}"/>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8" name="Segnaposto piè di pagina 7">
            <a:extLst>
              <a:ext uri="{FF2B5EF4-FFF2-40B4-BE49-F238E27FC236}">
                <a16:creationId xmlns:a16="http://schemas.microsoft.com/office/drawing/2014/main" id="{4D821A70-97CE-47D6-861A-F084D088EF2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31127C3-1E46-4D2B-BD1F-75CCEC932C9C}"/>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285447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1A5026-CB64-423B-9CF9-AA3A37A16DB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D7CBEE5-0006-4642-AC20-168560DFF931}"/>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4" name="Segnaposto piè di pagina 3">
            <a:extLst>
              <a:ext uri="{FF2B5EF4-FFF2-40B4-BE49-F238E27FC236}">
                <a16:creationId xmlns:a16="http://schemas.microsoft.com/office/drawing/2014/main" id="{D2193739-05CA-45C4-B1E8-106FFA8C611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D5F99F4-0495-4D20-A512-09CB27225B4C}"/>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104977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67A967E-290E-41AD-A5DC-EFFC803A5657}"/>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3" name="Segnaposto piè di pagina 2">
            <a:extLst>
              <a:ext uri="{FF2B5EF4-FFF2-40B4-BE49-F238E27FC236}">
                <a16:creationId xmlns:a16="http://schemas.microsoft.com/office/drawing/2014/main" id="{4E1C74C2-3746-483A-97E1-5120CB8338B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395E9A7-D236-410B-BDE6-24440BE3E665}"/>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303468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ACA4A-4CB5-4449-AB13-03834174E39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136FD0F-59CD-4337-90D4-16AC3BDC9B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51D372D-7119-44D6-B377-C708CFDE9E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7984CDB-65B0-47F5-8427-1777A738E146}"/>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6" name="Segnaposto piè di pagina 5">
            <a:extLst>
              <a:ext uri="{FF2B5EF4-FFF2-40B4-BE49-F238E27FC236}">
                <a16:creationId xmlns:a16="http://schemas.microsoft.com/office/drawing/2014/main" id="{2F38ED35-0BFF-46BA-94A3-FFE71E5793A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F98799B-7912-49B1-980B-BB5E4604F385}"/>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2666630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D58AA9-B95E-4BD3-88E5-2D5DB4DA85B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C50F919-E940-45C7-9F57-AD529ECE32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CE7437E-1182-48F2-9D27-0D58B4EF59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081993-A3EE-4898-B757-F05E5B9786F1}"/>
              </a:ext>
            </a:extLst>
          </p:cNvPr>
          <p:cNvSpPr>
            <a:spLocks noGrp="1"/>
          </p:cNvSpPr>
          <p:nvPr>
            <p:ph type="dt" sz="half" idx="10"/>
          </p:nvPr>
        </p:nvSpPr>
        <p:spPr/>
        <p:txBody>
          <a:bodyPr/>
          <a:lstStyle/>
          <a:p>
            <a:fld id="{A6588FC4-4305-49B5-AF94-19D965F734FB}" type="datetimeFigureOut">
              <a:rPr lang="it-IT" smtClean="0"/>
              <a:t>23/04/2020</a:t>
            </a:fld>
            <a:endParaRPr lang="it-IT"/>
          </a:p>
        </p:txBody>
      </p:sp>
      <p:sp>
        <p:nvSpPr>
          <p:cNvPr id="6" name="Segnaposto piè di pagina 5">
            <a:extLst>
              <a:ext uri="{FF2B5EF4-FFF2-40B4-BE49-F238E27FC236}">
                <a16:creationId xmlns:a16="http://schemas.microsoft.com/office/drawing/2014/main" id="{EC3FA241-3BA1-487B-92DB-B868F5ABD01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CDF2FAE-563F-4F1D-922E-8FB65E71BA4B}"/>
              </a:ext>
            </a:extLst>
          </p:cNvPr>
          <p:cNvSpPr>
            <a:spLocks noGrp="1"/>
          </p:cNvSpPr>
          <p:nvPr>
            <p:ph type="sldNum" sz="quarter" idx="12"/>
          </p:nvPr>
        </p:nvSpPr>
        <p:spPr/>
        <p:txBody>
          <a:bodyPr/>
          <a:lstStyle/>
          <a:p>
            <a:fld id="{2FB82079-C97E-41F2-A133-B5E3A7A1A4BF}" type="slidenum">
              <a:rPr lang="it-IT" smtClean="0"/>
              <a:t>‹N›</a:t>
            </a:fld>
            <a:endParaRPr lang="it-IT"/>
          </a:p>
        </p:txBody>
      </p:sp>
    </p:spTree>
    <p:extLst>
      <p:ext uri="{BB962C8B-B14F-4D97-AF65-F5344CB8AC3E}">
        <p14:creationId xmlns:p14="http://schemas.microsoft.com/office/powerpoint/2010/main" val="63880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2C93B45-0332-4EE4-B458-35274011B5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08E64F7-3415-4621-9F24-DC473A90AA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4262EAF-B2D9-4021-A582-8286B88683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88FC4-4305-49B5-AF94-19D965F734FB}" type="datetimeFigureOut">
              <a:rPr lang="it-IT" smtClean="0"/>
              <a:t>23/04/2020</a:t>
            </a:fld>
            <a:endParaRPr lang="it-IT"/>
          </a:p>
        </p:txBody>
      </p:sp>
      <p:sp>
        <p:nvSpPr>
          <p:cNvPr id="5" name="Segnaposto piè di pagina 4">
            <a:extLst>
              <a:ext uri="{FF2B5EF4-FFF2-40B4-BE49-F238E27FC236}">
                <a16:creationId xmlns:a16="http://schemas.microsoft.com/office/drawing/2014/main" id="{B821E56B-2FB3-4FE2-AE0B-A237FD79B6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7F044C9-E5FB-477D-86E5-51A453E1C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82079-C97E-41F2-A133-B5E3A7A1A4BF}" type="slidenum">
              <a:rPr lang="it-IT" smtClean="0"/>
              <a:t>‹N›</a:t>
            </a:fld>
            <a:endParaRPr lang="it-IT"/>
          </a:p>
        </p:txBody>
      </p:sp>
    </p:spTree>
    <p:extLst>
      <p:ext uri="{BB962C8B-B14F-4D97-AF65-F5344CB8AC3E}">
        <p14:creationId xmlns:p14="http://schemas.microsoft.com/office/powerpoint/2010/main" val="236214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houghtco.com/interracial-marriage-laws-7216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ime.com/person-of-the-year-2019-greta-thunberg/?utm_source=twitter&amp;utm_medium=social&amp;utm_campaign=person-of-the-year&amp;utm_term=_&amp;linkId=7876320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97DCFD-8EC4-44F0-8E1B-8C583AFB7475}"/>
              </a:ext>
            </a:extLst>
          </p:cNvPr>
          <p:cNvSpPr>
            <a:spLocks noGrp="1"/>
          </p:cNvSpPr>
          <p:nvPr>
            <p:ph type="title"/>
          </p:nvPr>
        </p:nvSpPr>
        <p:spPr/>
        <p:txBody>
          <a:bodyPr/>
          <a:lstStyle/>
          <a:p>
            <a:endParaRPr lang="it-IT"/>
          </a:p>
        </p:txBody>
      </p:sp>
      <p:pic>
        <p:nvPicPr>
          <p:cNvPr id="2062" name="Picture 14" descr="Map of South Africa">
            <a:extLst>
              <a:ext uri="{FF2B5EF4-FFF2-40B4-BE49-F238E27FC236}">
                <a16:creationId xmlns:a16="http://schemas.microsoft.com/office/drawing/2014/main" id="{B82684AE-D1F1-4E30-890B-CD46C0CA4B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9252" y="1825625"/>
            <a:ext cx="579349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921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B7391C-9F97-46D7-95CD-CA0CF7EDB002}"/>
              </a:ext>
            </a:extLst>
          </p:cNvPr>
          <p:cNvSpPr>
            <a:spLocks noGrp="1"/>
          </p:cNvSpPr>
          <p:nvPr>
            <p:ph type="title"/>
          </p:nvPr>
        </p:nvSpPr>
        <p:spPr/>
        <p:txBody>
          <a:bodyPr/>
          <a:lstStyle/>
          <a:p>
            <a:pPr algn="ctr"/>
            <a:r>
              <a:rPr lang="it-IT" dirty="0"/>
              <a:t>Apartheid</a:t>
            </a:r>
          </a:p>
        </p:txBody>
      </p:sp>
      <p:sp>
        <p:nvSpPr>
          <p:cNvPr id="3" name="Segnaposto contenuto 2">
            <a:extLst>
              <a:ext uri="{FF2B5EF4-FFF2-40B4-BE49-F238E27FC236}">
                <a16:creationId xmlns:a16="http://schemas.microsoft.com/office/drawing/2014/main" id="{E11F7D7B-5068-433B-BFDB-E66948908E1E}"/>
              </a:ext>
            </a:extLst>
          </p:cNvPr>
          <p:cNvSpPr>
            <a:spLocks noGrp="1"/>
          </p:cNvSpPr>
          <p:nvPr>
            <p:ph idx="1"/>
          </p:nvPr>
        </p:nvSpPr>
        <p:spPr/>
        <p:txBody>
          <a:bodyPr>
            <a:normAutofit/>
          </a:bodyPr>
          <a:lstStyle/>
          <a:p>
            <a:r>
              <a:rPr lang="en-US" b="1" dirty="0"/>
              <a:t>Apartheid</a:t>
            </a:r>
            <a:r>
              <a:rPr lang="en-US" dirty="0"/>
              <a:t> officially became a way of life in South Africa in 1948, when the Afrikaner National Party came into power after heavily promoting the racially stratified system. In Afrikaans, "</a:t>
            </a:r>
            <a:r>
              <a:rPr lang="en-US" b="1" dirty="0"/>
              <a:t>apartheid</a:t>
            </a:r>
            <a:r>
              <a:rPr lang="en-US" dirty="0"/>
              <a:t>" means “apartness” or “separateness.” More than 300 laws led to </a:t>
            </a:r>
            <a:r>
              <a:rPr lang="en-US" b="1" dirty="0"/>
              <a:t>apartheid's</a:t>
            </a:r>
            <a:r>
              <a:rPr lang="en-US" dirty="0"/>
              <a:t> establishment in South Africa.</a:t>
            </a:r>
          </a:p>
        </p:txBody>
      </p:sp>
    </p:spTree>
    <p:extLst>
      <p:ext uri="{BB962C8B-B14F-4D97-AF65-F5344CB8AC3E}">
        <p14:creationId xmlns:p14="http://schemas.microsoft.com/office/powerpoint/2010/main" val="1231465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0687F4-C153-4AB8-928E-D83AAC817050}"/>
              </a:ext>
            </a:extLst>
          </p:cNvPr>
          <p:cNvSpPr>
            <a:spLocks noGrp="1"/>
          </p:cNvSpPr>
          <p:nvPr>
            <p:ph type="title"/>
          </p:nvPr>
        </p:nvSpPr>
        <p:spPr/>
        <p:txBody>
          <a:bodyPr/>
          <a:lstStyle/>
          <a:p>
            <a:pPr algn="ctr"/>
            <a:r>
              <a:rPr lang="it-IT" dirty="0"/>
              <a:t>Apartheid</a:t>
            </a:r>
          </a:p>
        </p:txBody>
      </p:sp>
      <p:sp>
        <p:nvSpPr>
          <p:cNvPr id="3" name="Segnaposto contenuto 2">
            <a:extLst>
              <a:ext uri="{FF2B5EF4-FFF2-40B4-BE49-F238E27FC236}">
                <a16:creationId xmlns:a16="http://schemas.microsoft.com/office/drawing/2014/main" id="{D4A949F1-291C-471F-8A45-6501ECF3F12E}"/>
              </a:ext>
            </a:extLst>
          </p:cNvPr>
          <p:cNvSpPr>
            <a:spLocks noGrp="1"/>
          </p:cNvSpPr>
          <p:nvPr>
            <p:ph idx="1"/>
          </p:nvPr>
        </p:nvSpPr>
        <p:spPr/>
        <p:txBody>
          <a:bodyPr/>
          <a:lstStyle/>
          <a:p>
            <a:r>
              <a:rPr lang="en-US" dirty="0"/>
              <a:t>Under apartheid, South Africans were categorized into four racial groups: Bantu (South African natives), colored (mixed-race), white and Asian (immigrants from the Indian sub-continent.) All South Africans over the age of 16 were required to carry racial identification cards. Members of the same family often were categorized as different racial groups under the apartheid system. Apartheid not only </a:t>
            </a:r>
            <a:r>
              <a:rPr lang="en-US" dirty="0">
                <a:hlinkClick r:id="rId2">
                  <a:extLst>
                    <a:ext uri="{A12FA001-AC4F-418D-AE19-62706E023703}">
                      <ahyp:hlinkClr xmlns:ahyp="http://schemas.microsoft.com/office/drawing/2018/hyperlinkcolor" val="tx"/>
                    </a:ext>
                  </a:extLst>
                </a:hlinkClick>
              </a:rPr>
              <a:t>banned interracial marriage</a:t>
            </a:r>
            <a:r>
              <a:rPr lang="en-US" dirty="0"/>
              <a:t> but also sexual relations between members of different racial groups.</a:t>
            </a:r>
          </a:p>
          <a:p>
            <a:endParaRPr lang="it-IT" dirty="0"/>
          </a:p>
        </p:txBody>
      </p:sp>
    </p:spTree>
    <p:extLst>
      <p:ext uri="{BB962C8B-B14F-4D97-AF65-F5344CB8AC3E}">
        <p14:creationId xmlns:p14="http://schemas.microsoft.com/office/powerpoint/2010/main" val="1602377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CEFBD-D797-4CDF-885C-95D80029C4E9}"/>
              </a:ext>
            </a:extLst>
          </p:cNvPr>
          <p:cNvSpPr>
            <a:spLocks noGrp="1"/>
          </p:cNvSpPr>
          <p:nvPr>
            <p:ph type="title"/>
          </p:nvPr>
        </p:nvSpPr>
        <p:spPr/>
        <p:txBody>
          <a:bodyPr/>
          <a:lstStyle/>
          <a:p>
            <a:r>
              <a:rPr lang="it-IT" dirty="0"/>
              <a:t>The Soweto </a:t>
            </a:r>
            <a:r>
              <a:rPr lang="it-IT" dirty="0" err="1"/>
              <a:t>Uprising</a:t>
            </a:r>
            <a:endParaRPr lang="it-IT" dirty="0"/>
          </a:p>
        </p:txBody>
      </p:sp>
      <p:sp>
        <p:nvSpPr>
          <p:cNvPr id="3" name="Segnaposto contenuto 2">
            <a:extLst>
              <a:ext uri="{FF2B5EF4-FFF2-40B4-BE49-F238E27FC236}">
                <a16:creationId xmlns:a16="http://schemas.microsoft.com/office/drawing/2014/main" id="{A87F848A-ABB5-4A81-8CB2-1FE091AA0E1A}"/>
              </a:ext>
            </a:extLst>
          </p:cNvPr>
          <p:cNvSpPr>
            <a:spLocks noGrp="1"/>
          </p:cNvSpPr>
          <p:nvPr>
            <p:ph idx="1"/>
          </p:nvPr>
        </p:nvSpPr>
        <p:spPr/>
        <p:txBody>
          <a:bodyPr>
            <a:normAutofit lnSpcReduction="10000"/>
          </a:bodyPr>
          <a:lstStyle/>
          <a:p>
            <a:r>
              <a:rPr lang="en-US" dirty="0"/>
              <a:t>The </a:t>
            </a:r>
            <a:r>
              <a:rPr lang="en-US" b="1" dirty="0"/>
              <a:t>Soweto uprising</a:t>
            </a:r>
            <a:r>
              <a:rPr lang="en-US" dirty="0"/>
              <a:t> was a series of </a:t>
            </a:r>
            <a:r>
              <a:rPr lang="en-US" b="1" dirty="0"/>
              <a:t>demonstrations</a:t>
            </a:r>
            <a:r>
              <a:rPr lang="en-US" dirty="0"/>
              <a:t> and </a:t>
            </a:r>
            <a:r>
              <a:rPr lang="en-US" b="1" dirty="0"/>
              <a:t>protests</a:t>
            </a:r>
            <a:r>
              <a:rPr lang="en-US" dirty="0"/>
              <a:t> led by black school children in South Africa that began on the morning of 16 June </a:t>
            </a:r>
            <a:r>
              <a:rPr lang="en-US" b="1" dirty="0"/>
              <a:t>1976</a:t>
            </a:r>
            <a:r>
              <a:rPr lang="en-US" dirty="0"/>
              <a:t>. ... It is estimated that 20,000 </a:t>
            </a:r>
            <a:r>
              <a:rPr lang="en-US" b="1" dirty="0"/>
              <a:t>students</a:t>
            </a:r>
            <a:r>
              <a:rPr lang="en-US" dirty="0"/>
              <a:t> took part in the </a:t>
            </a:r>
            <a:r>
              <a:rPr lang="en-US" b="1" dirty="0"/>
              <a:t>protests</a:t>
            </a:r>
            <a:r>
              <a:rPr lang="en-US" dirty="0"/>
              <a:t>. They were met with fierce police brutality.</a:t>
            </a:r>
          </a:p>
          <a:p>
            <a:r>
              <a:rPr lang="en-US" dirty="0"/>
              <a:t>The </a:t>
            </a:r>
            <a:r>
              <a:rPr lang="en-US" b="1" dirty="0"/>
              <a:t>introduction</a:t>
            </a:r>
            <a:r>
              <a:rPr lang="en-US" dirty="0"/>
              <a:t> of Afrikaans alongside English as a medium of instruction is considered the immediate cause of the Soweto uprising, but there are a various factors behind the 1976 student unrest.</a:t>
            </a:r>
          </a:p>
          <a:p>
            <a:r>
              <a:rPr lang="en-US" dirty="0"/>
              <a:t>Although the protests of 16 June </a:t>
            </a:r>
            <a:r>
              <a:rPr lang="en-US" b="1" dirty="0"/>
              <a:t>1976</a:t>
            </a:r>
            <a:r>
              <a:rPr lang="en-US" dirty="0"/>
              <a:t> resulted in a number of casualties, the </a:t>
            </a:r>
            <a:r>
              <a:rPr lang="en-US" b="1" dirty="0"/>
              <a:t>youth of 1976</a:t>
            </a:r>
            <a:r>
              <a:rPr lang="en-US" dirty="0"/>
              <a:t> played a role in </a:t>
            </a:r>
            <a:r>
              <a:rPr lang="en-US" b="1" dirty="0"/>
              <a:t>fighting</a:t>
            </a:r>
            <a:r>
              <a:rPr lang="en-US" dirty="0"/>
              <a:t> and overcoming the inequality and oppression caused by apartheid. Today, 16 June is a South African public holiday.</a:t>
            </a:r>
            <a:endParaRPr lang="it-IT" dirty="0"/>
          </a:p>
        </p:txBody>
      </p:sp>
    </p:spTree>
    <p:extLst>
      <p:ext uri="{BB962C8B-B14F-4D97-AF65-F5344CB8AC3E}">
        <p14:creationId xmlns:p14="http://schemas.microsoft.com/office/powerpoint/2010/main" val="401794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F23787-5342-4905-8CFD-265F0B1EF447}"/>
              </a:ext>
            </a:extLst>
          </p:cNvPr>
          <p:cNvSpPr>
            <a:spLocks noGrp="1"/>
          </p:cNvSpPr>
          <p:nvPr>
            <p:ph type="title"/>
          </p:nvPr>
        </p:nvSpPr>
        <p:spPr/>
        <p:txBody>
          <a:bodyPr/>
          <a:lstStyle/>
          <a:p>
            <a:r>
              <a:rPr lang="it-IT" dirty="0"/>
              <a:t>The 1952 </a:t>
            </a:r>
            <a:r>
              <a:rPr lang="it-IT" dirty="0" err="1"/>
              <a:t>Defiance</a:t>
            </a:r>
            <a:r>
              <a:rPr lang="it-IT" dirty="0"/>
              <a:t> </a:t>
            </a:r>
            <a:r>
              <a:rPr lang="it-IT" dirty="0" err="1"/>
              <a:t>Campaign</a:t>
            </a:r>
            <a:endParaRPr lang="it-IT" dirty="0"/>
          </a:p>
        </p:txBody>
      </p:sp>
      <p:sp>
        <p:nvSpPr>
          <p:cNvPr id="3" name="Segnaposto contenuto 2">
            <a:extLst>
              <a:ext uri="{FF2B5EF4-FFF2-40B4-BE49-F238E27FC236}">
                <a16:creationId xmlns:a16="http://schemas.microsoft.com/office/drawing/2014/main" id="{1E6CF6AD-A155-4200-A7E4-0B4CB13AA95A}"/>
              </a:ext>
            </a:extLst>
          </p:cNvPr>
          <p:cNvSpPr>
            <a:spLocks noGrp="1"/>
          </p:cNvSpPr>
          <p:nvPr>
            <p:ph idx="1"/>
          </p:nvPr>
        </p:nvSpPr>
        <p:spPr/>
        <p:txBody>
          <a:bodyPr/>
          <a:lstStyle/>
          <a:p>
            <a:r>
              <a:rPr lang="en-US" dirty="0"/>
              <a:t>The </a:t>
            </a:r>
            <a:r>
              <a:rPr lang="en-US" b="1" dirty="0"/>
              <a:t>Defiance Campaign</a:t>
            </a:r>
            <a:r>
              <a:rPr lang="en-US" dirty="0"/>
              <a:t> was launched on the anniversary of the National Day of Protest, 26 June </a:t>
            </a:r>
            <a:r>
              <a:rPr lang="en-US" b="1" dirty="0"/>
              <a:t>1952</a:t>
            </a:r>
            <a:r>
              <a:rPr lang="en-US" dirty="0"/>
              <a:t>. The South African police were alerted about the action and were armed and prepared. In major South African cities, people and organizations performed acts of </a:t>
            </a:r>
            <a:r>
              <a:rPr lang="en-US" b="1" dirty="0"/>
              <a:t>defiance</a:t>
            </a:r>
            <a:r>
              <a:rPr lang="en-US" dirty="0"/>
              <a:t> and civil disobedience.</a:t>
            </a:r>
          </a:p>
          <a:p>
            <a:r>
              <a:rPr lang="en-US" dirty="0"/>
              <a:t>Although the </a:t>
            </a:r>
            <a:r>
              <a:rPr lang="en-US" b="1" dirty="0"/>
              <a:t>campaign</a:t>
            </a:r>
            <a:r>
              <a:rPr lang="en-US" dirty="0"/>
              <a:t> did not achieve the desired aim of overturning the apartheid laws, it was </a:t>
            </a:r>
            <a:r>
              <a:rPr lang="en-US" b="1" dirty="0"/>
              <a:t>successful</a:t>
            </a:r>
            <a:r>
              <a:rPr lang="en-US" dirty="0"/>
              <a:t> in a number of other respects. The resistance won United Nations recognition that the South African racial policy was an international issue and a UN Commission was established to investigate the situation.</a:t>
            </a:r>
            <a:endParaRPr lang="it-IT" dirty="0"/>
          </a:p>
        </p:txBody>
      </p:sp>
    </p:spTree>
    <p:extLst>
      <p:ext uri="{BB962C8B-B14F-4D97-AF65-F5344CB8AC3E}">
        <p14:creationId xmlns:p14="http://schemas.microsoft.com/office/powerpoint/2010/main" val="503763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A1C587-3780-422E-888E-F557DD61A78D}"/>
              </a:ext>
            </a:extLst>
          </p:cNvPr>
          <p:cNvSpPr>
            <a:spLocks noGrp="1"/>
          </p:cNvSpPr>
          <p:nvPr>
            <p:ph type="title"/>
          </p:nvPr>
        </p:nvSpPr>
        <p:spPr/>
        <p:txBody>
          <a:bodyPr/>
          <a:lstStyle/>
          <a:p>
            <a:r>
              <a:rPr lang="it-IT" dirty="0"/>
              <a:t>The 1952 </a:t>
            </a:r>
            <a:r>
              <a:rPr lang="it-IT" dirty="0" err="1"/>
              <a:t>Defiance</a:t>
            </a:r>
            <a:r>
              <a:rPr lang="it-IT" dirty="0"/>
              <a:t> </a:t>
            </a:r>
            <a:r>
              <a:rPr lang="it-IT" dirty="0" err="1"/>
              <a:t>Campaign</a:t>
            </a:r>
            <a:endParaRPr lang="it-IT" dirty="0"/>
          </a:p>
        </p:txBody>
      </p:sp>
      <p:sp>
        <p:nvSpPr>
          <p:cNvPr id="3" name="Segnaposto contenuto 2">
            <a:extLst>
              <a:ext uri="{FF2B5EF4-FFF2-40B4-BE49-F238E27FC236}">
                <a16:creationId xmlns:a16="http://schemas.microsoft.com/office/drawing/2014/main" id="{3DCB26AC-ABCE-4F37-9F37-7A8EDDE23791}"/>
              </a:ext>
            </a:extLst>
          </p:cNvPr>
          <p:cNvSpPr>
            <a:spLocks noGrp="1"/>
          </p:cNvSpPr>
          <p:nvPr>
            <p:ph idx="1"/>
          </p:nvPr>
        </p:nvSpPr>
        <p:spPr/>
        <p:txBody>
          <a:bodyPr/>
          <a:lstStyle/>
          <a:p>
            <a:pPr marL="0" indent="0">
              <a:buNone/>
            </a:pPr>
            <a:r>
              <a:rPr lang="en-US" dirty="0"/>
              <a:t>All </a:t>
            </a:r>
            <a:r>
              <a:rPr lang="en-US" b="1" dirty="0"/>
              <a:t>Government</a:t>
            </a:r>
            <a:r>
              <a:rPr lang="en-US" dirty="0"/>
              <a:t> action and response was decided according to the policy of apartheid. ... This </a:t>
            </a:r>
            <a:r>
              <a:rPr lang="en-US" b="1" dirty="0"/>
              <a:t>Campaign</a:t>
            </a:r>
            <a:r>
              <a:rPr lang="en-US" dirty="0"/>
              <a:t> brought Africans, </a:t>
            </a:r>
            <a:r>
              <a:rPr lang="en-US" dirty="0" err="1"/>
              <a:t>Coloureds</a:t>
            </a:r>
            <a:r>
              <a:rPr lang="en-US" dirty="0"/>
              <a:t> and Indians together against the common enemy and was a direct reaction by the liberation movements to the unjust laws passed by the </a:t>
            </a:r>
            <a:r>
              <a:rPr lang="en-US" b="1" dirty="0"/>
              <a:t>government.</a:t>
            </a:r>
            <a:endParaRPr lang="it-IT" dirty="0"/>
          </a:p>
        </p:txBody>
      </p:sp>
    </p:spTree>
    <p:extLst>
      <p:ext uri="{BB962C8B-B14F-4D97-AF65-F5344CB8AC3E}">
        <p14:creationId xmlns:p14="http://schemas.microsoft.com/office/powerpoint/2010/main" val="3032195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092322-8A50-49C4-90F1-1EDE0DA47E4D}"/>
              </a:ext>
            </a:extLst>
          </p:cNvPr>
          <p:cNvSpPr>
            <a:spLocks noGrp="1"/>
          </p:cNvSpPr>
          <p:nvPr>
            <p:ph type="title"/>
          </p:nvPr>
        </p:nvSpPr>
        <p:spPr/>
        <p:txBody>
          <a:bodyPr/>
          <a:lstStyle/>
          <a:p>
            <a:pPr algn="ctr"/>
            <a:r>
              <a:rPr lang="en-US" dirty="0"/>
              <a:t>Greta Thunberg </a:t>
            </a:r>
            <a:endParaRPr lang="it-IT" dirty="0"/>
          </a:p>
        </p:txBody>
      </p:sp>
      <p:sp>
        <p:nvSpPr>
          <p:cNvPr id="3" name="Segnaposto contenuto 2">
            <a:extLst>
              <a:ext uri="{FF2B5EF4-FFF2-40B4-BE49-F238E27FC236}">
                <a16:creationId xmlns:a16="http://schemas.microsoft.com/office/drawing/2014/main" id="{1A1E9DEF-D0A2-4153-A8F7-3F8E8A4956E2}"/>
              </a:ext>
            </a:extLst>
          </p:cNvPr>
          <p:cNvSpPr>
            <a:spLocks noGrp="1"/>
          </p:cNvSpPr>
          <p:nvPr>
            <p:ph idx="1"/>
          </p:nvPr>
        </p:nvSpPr>
        <p:spPr/>
        <p:txBody>
          <a:bodyPr>
            <a:normAutofit fontScale="92500" lnSpcReduction="10000"/>
          </a:bodyPr>
          <a:lstStyle/>
          <a:p>
            <a:pPr marL="0" indent="0">
              <a:buNone/>
            </a:pPr>
            <a:r>
              <a:rPr lang="en-US" dirty="0"/>
              <a:t>Greta Thunberg "has succeeded in creating a global attitudinal shift, transforming millions of vague, middle-of-the-night anxieties into a worldwide movement calling for urgent change," </a:t>
            </a:r>
            <a:r>
              <a:rPr lang="en-US" dirty="0">
                <a:hlinkClick r:id="rId2">
                  <a:extLst>
                    <a:ext uri="{A12FA001-AC4F-418D-AE19-62706E023703}">
                      <ahyp:hlinkClr xmlns:ahyp="http://schemas.microsoft.com/office/drawing/2018/hyperlinkcolor" val="tx"/>
                    </a:ext>
                  </a:extLst>
                </a:hlinkClick>
              </a:rPr>
              <a:t>the editors of Time wrote</a:t>
            </a:r>
            <a:r>
              <a:rPr lang="en-US" dirty="0"/>
              <a:t> in December, when they named her the magazine's 2019 person of the year.</a:t>
            </a:r>
          </a:p>
          <a:p>
            <a:pPr marL="0" indent="0">
              <a:buNone/>
            </a:pPr>
            <a:endParaRPr lang="en-US" dirty="0"/>
          </a:p>
          <a:p>
            <a:pPr marL="0" indent="0">
              <a:buNone/>
            </a:pPr>
            <a:r>
              <a:rPr lang="en-US" dirty="0"/>
              <a:t>Thunberg launched the "Fridays For Future" movement — or School Strike for Climate (as it says in Swedish on her now-famous sign) — in 2018, encouraging students to skip school to demand action on climate change from their governments. That November, when she was in ninth grade, Thunberg staged a two-week strike outside the Swedish parliament, demanding that her government cut emissions by 15% a year.</a:t>
            </a:r>
            <a:endParaRPr lang="it-IT" dirty="0"/>
          </a:p>
        </p:txBody>
      </p:sp>
    </p:spTree>
    <p:extLst>
      <p:ext uri="{BB962C8B-B14F-4D97-AF65-F5344CB8AC3E}">
        <p14:creationId xmlns:p14="http://schemas.microsoft.com/office/powerpoint/2010/main" val="8451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7D9978-79AA-414E-8B3C-29808EEFF4C0}"/>
              </a:ext>
            </a:extLst>
          </p:cNvPr>
          <p:cNvSpPr>
            <a:spLocks noGrp="1"/>
          </p:cNvSpPr>
          <p:nvPr>
            <p:ph type="title"/>
          </p:nvPr>
        </p:nvSpPr>
        <p:spPr>
          <a:xfrm>
            <a:off x="7950200" y="640081"/>
            <a:ext cx="3601719" cy="3793488"/>
          </a:xfrm>
          <a:noFill/>
        </p:spPr>
        <p:txBody>
          <a:bodyPr vert="horz" lIns="91440" tIns="45720" rIns="91440" bIns="45720" rtlCol="0" anchor="b">
            <a:normAutofit/>
          </a:bodyPr>
          <a:lstStyle/>
          <a:p>
            <a:r>
              <a:rPr lang="en-US" sz="4800" dirty="0"/>
              <a:t>Apartheid</a:t>
            </a:r>
          </a:p>
        </p:txBody>
      </p:sp>
      <p:sp>
        <p:nvSpPr>
          <p:cNvPr id="71" name="Rectangle 70">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975"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Apartheid - Wikipedia">
            <a:extLst>
              <a:ext uri="{FF2B5EF4-FFF2-40B4-BE49-F238E27FC236}">
                <a16:creationId xmlns:a16="http://schemas.microsoft.com/office/drawing/2014/main" id="{C364380C-618B-47F9-94C1-78F7FD37F4D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199" r="-1" b="2140"/>
          <a:stretch/>
        </p:blipFill>
        <p:spPr bwMode="auto">
          <a:xfrm>
            <a:off x="815807" y="804672"/>
            <a:ext cx="5934456" cy="5248656"/>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605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A sign common in Johannesburg, South Africa, reading 'Caution Beware Of Natives'.">
            <a:extLst>
              <a:ext uri="{FF2B5EF4-FFF2-40B4-BE49-F238E27FC236}">
                <a16:creationId xmlns:a16="http://schemas.microsoft.com/office/drawing/2014/main" id="{34FF5370-66FC-4F03-9716-850188C9AE2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666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300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2A5F716-98EF-42EF-A471-87C6DFDCC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73" name="Freeform: Shape 72">
            <a:extLst>
              <a:ext uri="{FF2B5EF4-FFF2-40B4-BE49-F238E27FC236}">
                <a16:creationId xmlns:a16="http://schemas.microsoft.com/office/drawing/2014/main" id="{B87687D8-4EF1-4EF2-BF7E-74BB4A3D1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30093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3074" name="Picture 2" descr="Accadde oggi. 70 anni fa l'adozione dell'apartheid in Sudafrica ...">
            <a:extLst>
              <a:ext uri="{FF2B5EF4-FFF2-40B4-BE49-F238E27FC236}">
                <a16:creationId xmlns:a16="http://schemas.microsoft.com/office/drawing/2014/main" id="{4A3F246A-1980-4C59-895E-8C831AC8800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9739"/>
          <a:stretch/>
        </p:blipFill>
        <p:spPr bwMode="auto">
          <a:xfrm>
            <a:off x="2354578" y="544297"/>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955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72F3B2-5735-45F6-B28C-CF621FF7E635}"/>
              </a:ext>
            </a:extLst>
          </p:cNvPr>
          <p:cNvSpPr>
            <a:spLocks noGrp="1"/>
          </p:cNvSpPr>
          <p:nvPr>
            <p:ph type="title"/>
          </p:nvPr>
        </p:nvSpPr>
        <p:spPr>
          <a:xfrm>
            <a:off x="838200" y="365125"/>
            <a:ext cx="10515600" cy="1325563"/>
          </a:xfrm>
        </p:spPr>
        <p:txBody>
          <a:bodyPr>
            <a:normAutofit/>
          </a:bodyPr>
          <a:lstStyle/>
          <a:p>
            <a:endParaRPr lang="it-IT"/>
          </a:p>
        </p:txBody>
      </p:sp>
      <p:sp>
        <p:nvSpPr>
          <p:cNvPr id="7174" name="Content Placeholder 7173">
            <a:extLst>
              <a:ext uri="{FF2B5EF4-FFF2-40B4-BE49-F238E27FC236}">
                <a16:creationId xmlns:a16="http://schemas.microsoft.com/office/drawing/2014/main" id="{1E87E329-C22C-47D1-84FD-D180327C5CE1}"/>
              </a:ext>
            </a:extLst>
          </p:cNvPr>
          <p:cNvSpPr>
            <a:spLocks noGrp="1"/>
          </p:cNvSpPr>
          <p:nvPr>
            <p:ph idx="1"/>
          </p:nvPr>
        </p:nvSpPr>
        <p:spPr>
          <a:xfrm>
            <a:off x="838200" y="1825625"/>
            <a:ext cx="3797807" cy="4351338"/>
          </a:xfrm>
        </p:spPr>
        <p:txBody>
          <a:bodyPr>
            <a:normAutofit/>
          </a:bodyPr>
          <a:lstStyle/>
          <a:p>
            <a:r>
              <a:rPr lang="en-US" sz="4000" dirty="0"/>
              <a:t>Climate Change</a:t>
            </a:r>
          </a:p>
        </p:txBody>
      </p:sp>
      <p:pic>
        <p:nvPicPr>
          <p:cNvPr id="7170" name="Picture 2" descr="We need everyone': Greta Thunberg calls on adults to join climate ...">
            <a:extLst>
              <a:ext uri="{FF2B5EF4-FFF2-40B4-BE49-F238E27FC236}">
                <a16:creationId xmlns:a16="http://schemas.microsoft.com/office/drawing/2014/main" id="{274928CD-E2E4-482B-BD6E-273C48E921E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627" r="3842"/>
          <a:stretch/>
        </p:blipFill>
        <p:spPr bwMode="auto">
          <a:xfrm>
            <a:off x="5120640" y="1904281"/>
            <a:ext cx="6233160" cy="4272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45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2A5F716-98EF-42EF-A471-87C6DFDCC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73" name="Freeform: Shape 72">
            <a:extLst>
              <a:ext uri="{FF2B5EF4-FFF2-40B4-BE49-F238E27FC236}">
                <a16:creationId xmlns:a16="http://schemas.microsoft.com/office/drawing/2014/main" id="{B87687D8-4EF1-4EF2-BF7E-74BB4A3D1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30093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122" name="Picture 2" descr="How Greta Thunberg's school strike became a global climate ...">
            <a:extLst>
              <a:ext uri="{FF2B5EF4-FFF2-40B4-BE49-F238E27FC236}">
                <a16:creationId xmlns:a16="http://schemas.microsoft.com/office/drawing/2014/main" id="{4BDB934D-D22B-45DB-BE43-6C659920181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3329"/>
          <a:stretch/>
        </p:blipFill>
        <p:spPr bwMode="auto">
          <a:xfrm>
            <a:off x="2354578" y="544297"/>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40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DD4D34-C3EF-40B8-84B1-840506D15935}"/>
              </a:ext>
            </a:extLst>
          </p:cNvPr>
          <p:cNvSpPr>
            <a:spLocks noGrp="1"/>
          </p:cNvSpPr>
          <p:nvPr>
            <p:ph type="title"/>
          </p:nvPr>
        </p:nvSpPr>
        <p:spPr/>
        <p:txBody>
          <a:bodyPr/>
          <a:lstStyle/>
          <a:p>
            <a:endParaRPr lang="it-IT"/>
          </a:p>
        </p:txBody>
      </p:sp>
      <p:pic>
        <p:nvPicPr>
          <p:cNvPr id="6146" name="Picture 2" descr="As Systems Collapse, People Rise: Seven Faces of an Emerging ...">
            <a:extLst>
              <a:ext uri="{FF2B5EF4-FFF2-40B4-BE49-F238E27FC236}">
                <a16:creationId xmlns:a16="http://schemas.microsoft.com/office/drawing/2014/main" id="{B1D19675-3451-44C1-BB8E-2DE95CFE5BA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53663" y="1825625"/>
            <a:ext cx="828467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912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194" name="Picture 2" descr="Time Greta Thunberg">
            <a:extLst>
              <a:ext uri="{FF2B5EF4-FFF2-40B4-BE49-F238E27FC236}">
                <a16:creationId xmlns:a16="http://schemas.microsoft.com/office/drawing/2014/main" id="{B0460147-EA26-402D-B84A-3CC4ADB1DD25}"/>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8720" r="1" b="25801"/>
          <a:stretch/>
        </p:blipFill>
        <p:spPr bwMode="auto">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30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498132-C259-4A33-AD41-1A746A5CE6CF}"/>
              </a:ext>
            </a:extLst>
          </p:cNvPr>
          <p:cNvSpPr>
            <a:spLocks noGrp="1"/>
          </p:cNvSpPr>
          <p:nvPr>
            <p:ph type="title"/>
          </p:nvPr>
        </p:nvSpPr>
        <p:spPr/>
        <p:txBody>
          <a:bodyPr/>
          <a:lstStyle/>
          <a:p>
            <a:pPr algn="ctr"/>
            <a:r>
              <a:rPr lang="it-IT" dirty="0" err="1"/>
              <a:t>Pre</a:t>
            </a:r>
            <a:r>
              <a:rPr lang="it-IT" dirty="0"/>
              <a:t>-reading</a:t>
            </a:r>
          </a:p>
        </p:txBody>
      </p:sp>
      <p:sp>
        <p:nvSpPr>
          <p:cNvPr id="3" name="Segnaposto contenuto 2">
            <a:extLst>
              <a:ext uri="{FF2B5EF4-FFF2-40B4-BE49-F238E27FC236}">
                <a16:creationId xmlns:a16="http://schemas.microsoft.com/office/drawing/2014/main" id="{AA644471-D578-4F56-8A54-AADADE7E68EA}"/>
              </a:ext>
            </a:extLst>
          </p:cNvPr>
          <p:cNvSpPr>
            <a:spLocks noGrp="1"/>
          </p:cNvSpPr>
          <p:nvPr>
            <p:ph idx="1"/>
          </p:nvPr>
        </p:nvSpPr>
        <p:spPr/>
        <p:txBody>
          <a:bodyPr/>
          <a:lstStyle/>
          <a:p>
            <a:endParaRPr lang="it-IT" dirty="0"/>
          </a:p>
          <a:p>
            <a:r>
              <a:rPr lang="it-IT" dirty="0"/>
              <a:t>The </a:t>
            </a:r>
            <a:r>
              <a:rPr lang="it-IT" dirty="0" err="1"/>
              <a:t>article</a:t>
            </a:r>
            <a:r>
              <a:rPr lang="it-IT" dirty="0"/>
              <a:t> can be </a:t>
            </a:r>
            <a:r>
              <a:rPr lang="it-IT" dirty="0" err="1"/>
              <a:t>divided</a:t>
            </a:r>
            <a:r>
              <a:rPr lang="it-IT" dirty="0"/>
              <a:t> </a:t>
            </a:r>
            <a:r>
              <a:rPr lang="it-IT" dirty="0" err="1"/>
              <a:t>into</a:t>
            </a:r>
            <a:r>
              <a:rPr lang="it-IT" dirty="0"/>
              <a:t> </a:t>
            </a:r>
            <a:r>
              <a:rPr lang="it-IT" dirty="0" err="1"/>
              <a:t>two</a:t>
            </a:r>
            <a:r>
              <a:rPr lang="it-IT" dirty="0"/>
              <a:t> </a:t>
            </a:r>
            <a:r>
              <a:rPr lang="it-IT" dirty="0" err="1"/>
              <a:t>distinct</a:t>
            </a:r>
            <a:r>
              <a:rPr lang="it-IT" dirty="0"/>
              <a:t> parts.  </a:t>
            </a:r>
            <a:r>
              <a:rPr lang="it-IT" dirty="0" err="1"/>
              <a:t>What</a:t>
            </a:r>
            <a:r>
              <a:rPr lang="it-IT" dirty="0"/>
              <a:t> are </a:t>
            </a:r>
            <a:r>
              <a:rPr lang="it-IT" dirty="0" err="1"/>
              <a:t>they</a:t>
            </a:r>
            <a:r>
              <a:rPr lang="it-IT" dirty="0"/>
              <a:t>?</a:t>
            </a:r>
          </a:p>
          <a:p>
            <a:endParaRPr lang="it-IT" dirty="0"/>
          </a:p>
          <a:p>
            <a:r>
              <a:rPr lang="it-IT" dirty="0" err="1"/>
              <a:t>What</a:t>
            </a:r>
            <a:r>
              <a:rPr lang="it-IT" dirty="0"/>
              <a:t> </a:t>
            </a:r>
            <a:r>
              <a:rPr lang="it-IT" dirty="0" err="1"/>
              <a:t>textual</a:t>
            </a:r>
            <a:r>
              <a:rPr lang="it-IT" dirty="0"/>
              <a:t>/tense </a:t>
            </a:r>
            <a:r>
              <a:rPr lang="it-IT" dirty="0" err="1"/>
              <a:t>references</a:t>
            </a:r>
            <a:r>
              <a:rPr lang="it-IT" dirty="0"/>
              <a:t> indicate </a:t>
            </a:r>
            <a:r>
              <a:rPr lang="it-IT" dirty="0" err="1"/>
              <a:t>these</a:t>
            </a:r>
            <a:r>
              <a:rPr lang="it-IT" dirty="0"/>
              <a:t> parts?</a:t>
            </a:r>
          </a:p>
          <a:p>
            <a:endParaRPr lang="it-IT" dirty="0"/>
          </a:p>
          <a:p>
            <a:r>
              <a:rPr lang="it-IT" dirty="0"/>
              <a:t>Who </a:t>
            </a:r>
            <a:r>
              <a:rPr lang="it-IT" dirty="0" err="1"/>
              <a:t>is</a:t>
            </a:r>
            <a:r>
              <a:rPr lang="it-IT" dirty="0"/>
              <a:t> the </a:t>
            </a:r>
            <a:r>
              <a:rPr lang="it-IT" dirty="0" err="1"/>
              <a:t>article</a:t>
            </a:r>
            <a:r>
              <a:rPr lang="it-IT" dirty="0"/>
              <a:t> </a:t>
            </a:r>
            <a:r>
              <a:rPr lang="it-IT" dirty="0" err="1"/>
              <a:t>about</a:t>
            </a:r>
            <a:r>
              <a:rPr lang="it-IT" dirty="0"/>
              <a:t>?</a:t>
            </a:r>
          </a:p>
        </p:txBody>
      </p:sp>
    </p:spTree>
    <p:extLst>
      <p:ext uri="{BB962C8B-B14F-4D97-AF65-F5344CB8AC3E}">
        <p14:creationId xmlns:p14="http://schemas.microsoft.com/office/powerpoint/2010/main" val="215269339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585</Words>
  <Application>Microsoft Office PowerPoint</Application>
  <PresentationFormat>Widescreen</PresentationFormat>
  <Paragraphs>26</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Calibri</vt:lpstr>
      <vt:lpstr>Calibri Light</vt:lpstr>
      <vt:lpstr>Rockwell</vt:lpstr>
      <vt:lpstr>Tema di Office</vt:lpstr>
      <vt:lpstr>Presentazione standard di PowerPoint</vt:lpstr>
      <vt:lpstr>Apartheid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Pre-reading</vt:lpstr>
      <vt:lpstr>Apartheid</vt:lpstr>
      <vt:lpstr>Apartheid</vt:lpstr>
      <vt:lpstr>The Soweto Uprising</vt:lpstr>
      <vt:lpstr>The 1952 Defiance Campaign</vt:lpstr>
      <vt:lpstr>The 1952 Defiance Campaign</vt:lpstr>
      <vt:lpstr>Greta Thunberg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Chris King</dc:creator>
  <cp:lastModifiedBy>Chris King</cp:lastModifiedBy>
  <cp:revision>4</cp:revision>
  <dcterms:created xsi:type="dcterms:W3CDTF">2020-04-23T15:21:56Z</dcterms:created>
  <dcterms:modified xsi:type="dcterms:W3CDTF">2020-04-23T16:00:50Z</dcterms:modified>
</cp:coreProperties>
</file>