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335" r:id="rId6"/>
    <p:sldId id="260" r:id="rId7"/>
    <p:sldId id="336" r:id="rId8"/>
    <p:sldId id="337" r:id="rId9"/>
    <p:sldId id="258" r:id="rId10"/>
    <p:sldId id="282"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81" r:id="rId25"/>
    <p:sldId id="277" r:id="rId26"/>
    <p:sldId id="278" r:id="rId27"/>
    <p:sldId id="280" r:id="rId28"/>
    <p:sldId id="285" r:id="rId29"/>
    <p:sldId id="286" r:id="rId30"/>
    <p:sldId id="287" r:id="rId31"/>
    <p:sldId id="288" r:id="rId32"/>
    <p:sldId id="289" r:id="rId33"/>
    <p:sldId id="290" r:id="rId34"/>
    <p:sldId id="291" r:id="rId35"/>
    <p:sldId id="292" r:id="rId36"/>
    <p:sldId id="293" r:id="rId37"/>
    <p:sldId id="294" r:id="rId38"/>
    <p:sldId id="295" r:id="rId39"/>
    <p:sldId id="298" r:id="rId40"/>
    <p:sldId id="299" r:id="rId41"/>
    <p:sldId id="300" r:id="rId42"/>
    <p:sldId id="301" r:id="rId43"/>
    <p:sldId id="305" r:id="rId44"/>
    <p:sldId id="302" r:id="rId45"/>
    <p:sldId id="306" r:id="rId46"/>
    <p:sldId id="307" r:id="rId47"/>
    <p:sldId id="308" r:id="rId48"/>
    <p:sldId id="309" r:id="rId49"/>
    <p:sldId id="312" r:id="rId50"/>
    <p:sldId id="311" r:id="rId51"/>
    <p:sldId id="313" r:id="rId52"/>
    <p:sldId id="314" r:id="rId53"/>
    <p:sldId id="315" r:id="rId54"/>
    <p:sldId id="316" r:id="rId55"/>
    <p:sldId id="317" r:id="rId56"/>
    <p:sldId id="318" r:id="rId57"/>
    <p:sldId id="310" r:id="rId58"/>
    <p:sldId id="319" r:id="rId59"/>
    <p:sldId id="320" r:id="rId60"/>
    <p:sldId id="321" r:id="rId61"/>
    <p:sldId id="322" r:id="rId62"/>
    <p:sldId id="323" r:id="rId63"/>
    <p:sldId id="324" r:id="rId64"/>
    <p:sldId id="327" r:id="rId65"/>
    <p:sldId id="328" r:id="rId66"/>
    <p:sldId id="329" r:id="rId67"/>
    <p:sldId id="330" r:id="rId68"/>
    <p:sldId id="331" r:id="rId69"/>
    <p:sldId id="343" r:id="rId70"/>
    <p:sldId id="344" r:id="rId71"/>
    <p:sldId id="342" r:id="rId72"/>
    <p:sldId id="345" r:id="rId73"/>
    <p:sldId id="346" r:id="rId74"/>
    <p:sldId id="347" r:id="rId75"/>
    <p:sldId id="348" r:id="rId7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41" autoAdjust="0"/>
    <p:restoredTop sz="94660"/>
  </p:normalViewPr>
  <p:slideViewPr>
    <p:cSldViewPr snapToGrid="0">
      <p:cViewPr>
        <p:scale>
          <a:sx n="96" d="100"/>
          <a:sy n="96" d="100"/>
        </p:scale>
        <p:origin x="-576" y="-972"/>
      </p:cViewPr>
      <p:guideLst/>
    </p:cSldViewPr>
  </p:slideViewPr>
  <p:notesTextViewPr>
    <p:cViewPr>
      <p:scale>
        <a:sx n="1" d="1"/>
        <a:sy n="1" d="1"/>
      </p:scale>
      <p:origin x="0" y="0"/>
    </p:cViewPr>
  </p:notesTextViewPr>
  <p:sorterViewPr>
    <p:cViewPr varScale="1">
      <p:scale>
        <a:sx n="100" d="100"/>
        <a:sy n="100" d="100"/>
      </p:scale>
      <p:origin x="0" y="-2605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FABE6E5-E009-43B2-954A-66B0153C603C}" type="datetimeFigureOut">
              <a:rPr lang="it-IT" smtClean="0"/>
              <a:t>26/04/2017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920968-53C6-4C19-9980-5C6C95A78792}" type="slidenum">
              <a:rPr lang="it-IT" smtClean="0"/>
              <a:t>‹N›</a:t>
            </a:fld>
            <a:endParaRPr lang="it-IT"/>
          </a:p>
        </p:txBody>
      </p:sp>
    </p:spTree>
    <p:extLst>
      <p:ext uri="{BB962C8B-B14F-4D97-AF65-F5344CB8AC3E}">
        <p14:creationId xmlns:p14="http://schemas.microsoft.com/office/powerpoint/2010/main" val="416398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ABE6E5-E009-43B2-954A-66B0153C603C}" type="datetimeFigureOut">
              <a:rPr lang="it-IT" smtClean="0"/>
              <a:t>26/04/2017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920968-53C6-4C19-9980-5C6C95A78792}" type="slidenum">
              <a:rPr lang="it-IT" smtClean="0"/>
              <a:t>‹N›</a:t>
            </a:fld>
            <a:endParaRPr lang="it-IT"/>
          </a:p>
        </p:txBody>
      </p:sp>
    </p:spTree>
    <p:extLst>
      <p:ext uri="{BB962C8B-B14F-4D97-AF65-F5344CB8AC3E}">
        <p14:creationId xmlns:p14="http://schemas.microsoft.com/office/powerpoint/2010/main" val="2196976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ABE6E5-E009-43B2-954A-66B0153C603C}" type="datetimeFigureOut">
              <a:rPr lang="it-IT" smtClean="0"/>
              <a:t>26/04/2017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920968-53C6-4C19-9980-5C6C95A78792}" type="slidenum">
              <a:rPr lang="it-IT" smtClean="0"/>
              <a:t>‹N›</a:t>
            </a:fld>
            <a:endParaRPr lang="it-IT"/>
          </a:p>
        </p:txBody>
      </p:sp>
    </p:spTree>
    <p:extLst>
      <p:ext uri="{BB962C8B-B14F-4D97-AF65-F5344CB8AC3E}">
        <p14:creationId xmlns:p14="http://schemas.microsoft.com/office/powerpoint/2010/main" val="380687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ABE6E5-E009-43B2-954A-66B0153C603C}" type="datetimeFigureOut">
              <a:rPr lang="it-IT" smtClean="0"/>
              <a:t>26/04/2017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920968-53C6-4C19-9980-5C6C95A78792}" type="slidenum">
              <a:rPr lang="it-IT" smtClean="0"/>
              <a:t>‹N›</a:t>
            </a:fld>
            <a:endParaRPr lang="it-IT"/>
          </a:p>
        </p:txBody>
      </p:sp>
    </p:spTree>
    <p:extLst>
      <p:ext uri="{BB962C8B-B14F-4D97-AF65-F5344CB8AC3E}">
        <p14:creationId xmlns:p14="http://schemas.microsoft.com/office/powerpoint/2010/main" val="380300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FABE6E5-E009-43B2-954A-66B0153C603C}" type="datetimeFigureOut">
              <a:rPr lang="it-IT" smtClean="0"/>
              <a:t>26/04/2017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920968-53C6-4C19-9980-5C6C95A78792}" type="slidenum">
              <a:rPr lang="it-IT" smtClean="0"/>
              <a:t>‹N›</a:t>
            </a:fld>
            <a:endParaRPr lang="it-IT"/>
          </a:p>
        </p:txBody>
      </p:sp>
    </p:spTree>
    <p:extLst>
      <p:ext uri="{BB962C8B-B14F-4D97-AF65-F5344CB8AC3E}">
        <p14:creationId xmlns:p14="http://schemas.microsoft.com/office/powerpoint/2010/main" val="144770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FABE6E5-E009-43B2-954A-66B0153C603C}" type="datetimeFigureOut">
              <a:rPr lang="it-IT" smtClean="0"/>
              <a:t>26/04/2017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920968-53C6-4C19-9980-5C6C95A78792}" type="slidenum">
              <a:rPr lang="it-IT" smtClean="0"/>
              <a:t>‹N›</a:t>
            </a:fld>
            <a:endParaRPr lang="it-IT"/>
          </a:p>
        </p:txBody>
      </p:sp>
    </p:spTree>
    <p:extLst>
      <p:ext uri="{BB962C8B-B14F-4D97-AF65-F5344CB8AC3E}">
        <p14:creationId xmlns:p14="http://schemas.microsoft.com/office/powerpoint/2010/main" val="341377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FABE6E5-E009-43B2-954A-66B0153C603C}" type="datetimeFigureOut">
              <a:rPr lang="it-IT" smtClean="0"/>
              <a:t>26/04/2017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D920968-53C6-4C19-9980-5C6C95A78792}" type="slidenum">
              <a:rPr lang="it-IT" smtClean="0"/>
              <a:t>‹N›</a:t>
            </a:fld>
            <a:endParaRPr lang="it-IT"/>
          </a:p>
        </p:txBody>
      </p:sp>
    </p:spTree>
    <p:extLst>
      <p:ext uri="{BB962C8B-B14F-4D97-AF65-F5344CB8AC3E}">
        <p14:creationId xmlns:p14="http://schemas.microsoft.com/office/powerpoint/2010/main" val="2224121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FABE6E5-E009-43B2-954A-66B0153C603C}" type="datetimeFigureOut">
              <a:rPr lang="it-IT" smtClean="0"/>
              <a:t>26/04/2017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D920968-53C6-4C19-9980-5C6C95A78792}" type="slidenum">
              <a:rPr lang="it-IT" smtClean="0"/>
              <a:t>‹N›</a:t>
            </a:fld>
            <a:endParaRPr lang="it-IT"/>
          </a:p>
        </p:txBody>
      </p:sp>
    </p:spTree>
    <p:extLst>
      <p:ext uri="{BB962C8B-B14F-4D97-AF65-F5344CB8AC3E}">
        <p14:creationId xmlns:p14="http://schemas.microsoft.com/office/powerpoint/2010/main" val="402173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FABE6E5-E009-43B2-954A-66B0153C603C}" type="datetimeFigureOut">
              <a:rPr lang="it-IT" smtClean="0"/>
              <a:t>26/04/2017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D920968-53C6-4C19-9980-5C6C95A78792}" type="slidenum">
              <a:rPr lang="it-IT" smtClean="0"/>
              <a:t>‹N›</a:t>
            </a:fld>
            <a:endParaRPr lang="it-IT"/>
          </a:p>
        </p:txBody>
      </p:sp>
    </p:spTree>
    <p:extLst>
      <p:ext uri="{BB962C8B-B14F-4D97-AF65-F5344CB8AC3E}">
        <p14:creationId xmlns:p14="http://schemas.microsoft.com/office/powerpoint/2010/main" val="258171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FABE6E5-E009-43B2-954A-66B0153C603C}" type="datetimeFigureOut">
              <a:rPr lang="it-IT" smtClean="0"/>
              <a:t>26/04/2017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920968-53C6-4C19-9980-5C6C95A78792}" type="slidenum">
              <a:rPr lang="it-IT" smtClean="0"/>
              <a:t>‹N›</a:t>
            </a:fld>
            <a:endParaRPr lang="it-IT"/>
          </a:p>
        </p:txBody>
      </p:sp>
    </p:spTree>
    <p:extLst>
      <p:ext uri="{BB962C8B-B14F-4D97-AF65-F5344CB8AC3E}">
        <p14:creationId xmlns:p14="http://schemas.microsoft.com/office/powerpoint/2010/main" val="274880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FABE6E5-E009-43B2-954A-66B0153C603C}" type="datetimeFigureOut">
              <a:rPr lang="it-IT" smtClean="0"/>
              <a:t>26/04/2017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920968-53C6-4C19-9980-5C6C95A78792}" type="slidenum">
              <a:rPr lang="it-IT" smtClean="0"/>
              <a:t>‹N›</a:t>
            </a:fld>
            <a:endParaRPr lang="it-IT"/>
          </a:p>
        </p:txBody>
      </p:sp>
    </p:spTree>
    <p:extLst>
      <p:ext uri="{BB962C8B-B14F-4D97-AF65-F5344CB8AC3E}">
        <p14:creationId xmlns:p14="http://schemas.microsoft.com/office/powerpoint/2010/main" val="3308444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ABE6E5-E009-43B2-954A-66B0153C603C}" type="datetimeFigureOut">
              <a:rPr lang="it-IT" smtClean="0"/>
              <a:t>26/04/2017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20968-53C6-4C19-9980-5C6C95A78792}" type="slidenum">
              <a:rPr lang="it-IT" smtClean="0"/>
              <a:t>‹N›</a:t>
            </a:fld>
            <a:endParaRPr lang="it-IT"/>
          </a:p>
        </p:txBody>
      </p:sp>
    </p:spTree>
    <p:extLst>
      <p:ext uri="{BB962C8B-B14F-4D97-AF65-F5344CB8AC3E}">
        <p14:creationId xmlns:p14="http://schemas.microsoft.com/office/powerpoint/2010/main" val="2171001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historylearningsite.co.uk/institutions_of_the_european_uni.htm" TargetMode="External"/><Relationship Id="rId2" Type="http://schemas.openxmlformats.org/officeDocument/2006/relationships/hyperlink" Target="http://www.historylearningsite.co.uk/referendums.htm" TargetMode="External"/><Relationship Id="rId1" Type="http://schemas.openxmlformats.org/officeDocument/2006/relationships/slideLayout" Target="../slideLayouts/slideLayout2.xml"/><Relationship Id="rId4" Type="http://schemas.openxmlformats.org/officeDocument/2006/relationships/hyperlink" Target="http://www.historylearningsite.co.uk/euro.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err="1" smtClean="0"/>
              <a:t>Brexit</a:t>
            </a:r>
            <a:r>
              <a:rPr lang="it-IT" dirty="0"/>
              <a:t> </a:t>
            </a:r>
            <a:r>
              <a:rPr lang="it-IT" dirty="0" err="1" smtClean="0"/>
              <a:t>Means</a:t>
            </a:r>
            <a:r>
              <a:rPr lang="it-IT" dirty="0" smtClean="0"/>
              <a:t> </a:t>
            </a:r>
            <a:r>
              <a:rPr lang="it-IT" dirty="0" err="1" smtClean="0"/>
              <a:t>Brexit</a:t>
            </a:r>
            <a:r>
              <a:rPr lang="it-IT" dirty="0" smtClean="0"/>
              <a:t>.  </a:t>
            </a:r>
            <a:br>
              <a:rPr lang="it-IT" dirty="0" smtClean="0"/>
            </a:br>
            <a:r>
              <a:rPr lang="it-IT" dirty="0" err="1" smtClean="0"/>
              <a:t>Causes</a:t>
            </a:r>
            <a:r>
              <a:rPr lang="it-IT" dirty="0" smtClean="0"/>
              <a:t> </a:t>
            </a:r>
            <a:r>
              <a:rPr lang="it-IT" dirty="0" err="1" smtClean="0"/>
              <a:t>Consequences</a:t>
            </a:r>
            <a:r>
              <a:rPr lang="it-IT" dirty="0" smtClean="0"/>
              <a:t> and </a:t>
            </a:r>
            <a:r>
              <a:rPr lang="it-IT" dirty="0" err="1" smtClean="0"/>
              <a:t>Implications</a:t>
            </a:r>
            <a:endParaRPr lang="it-IT" dirty="0"/>
          </a:p>
        </p:txBody>
      </p:sp>
      <p:sp>
        <p:nvSpPr>
          <p:cNvPr id="3" name="Sottotitolo 2"/>
          <p:cNvSpPr>
            <a:spLocks noGrp="1"/>
          </p:cNvSpPr>
          <p:nvPr>
            <p:ph type="subTitle" idx="1"/>
          </p:nvPr>
        </p:nvSpPr>
        <p:spPr/>
        <p:txBody>
          <a:bodyPr/>
          <a:lstStyle/>
          <a:p>
            <a:r>
              <a:rPr lang="it-IT" dirty="0" smtClean="0"/>
              <a:t>L-36 Scienze Politiche e relazioni Internazionali</a:t>
            </a:r>
          </a:p>
          <a:p>
            <a:r>
              <a:rPr lang="it-IT" dirty="0" smtClean="0"/>
              <a:t>2016-2017</a:t>
            </a:r>
            <a:endParaRPr lang="it-IT" dirty="0"/>
          </a:p>
        </p:txBody>
      </p:sp>
    </p:spTree>
    <p:extLst>
      <p:ext uri="{BB962C8B-B14F-4D97-AF65-F5344CB8AC3E}">
        <p14:creationId xmlns:p14="http://schemas.microsoft.com/office/powerpoint/2010/main" val="1163886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365125"/>
            <a:ext cx="10515600" cy="5726582"/>
          </a:xfrm>
        </p:spPr>
        <p:txBody>
          <a:bodyPr>
            <a:normAutofit/>
          </a:bodyPr>
          <a:lstStyle/>
          <a:p>
            <a:pPr algn="ctr"/>
            <a:r>
              <a:rPr lang="it-IT" sz="6600" dirty="0" smtClean="0"/>
              <a:t>Great Britain and Europe.</a:t>
            </a:r>
            <a:br>
              <a:rPr lang="it-IT" sz="6600" dirty="0" smtClean="0"/>
            </a:br>
            <a:r>
              <a:rPr lang="it-IT" sz="6600" dirty="0" smtClean="0"/>
              <a:t>A Brief </a:t>
            </a:r>
            <a:r>
              <a:rPr lang="it-IT" sz="6600" dirty="0" err="1" smtClean="0"/>
              <a:t>History</a:t>
            </a:r>
            <a:endParaRPr lang="it-IT" sz="6600" dirty="0"/>
          </a:p>
        </p:txBody>
      </p:sp>
    </p:spTree>
    <p:extLst>
      <p:ext uri="{BB962C8B-B14F-4D97-AF65-F5344CB8AC3E}">
        <p14:creationId xmlns:p14="http://schemas.microsoft.com/office/powerpoint/2010/main" val="419596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	</a:t>
            </a:r>
            <a:r>
              <a:rPr lang="it-IT" dirty="0" err="1" smtClean="0"/>
              <a:t>Roots</a:t>
            </a:r>
            <a:endParaRPr lang="it-IT" dirty="0"/>
          </a:p>
        </p:txBody>
      </p:sp>
      <p:sp>
        <p:nvSpPr>
          <p:cNvPr id="3" name="Segnaposto contenuto 2"/>
          <p:cNvSpPr>
            <a:spLocks noGrp="1"/>
          </p:cNvSpPr>
          <p:nvPr>
            <p:ph idx="1"/>
          </p:nvPr>
        </p:nvSpPr>
        <p:spPr/>
        <p:txBody>
          <a:bodyPr>
            <a:normAutofit lnSpcReduction="10000"/>
          </a:bodyPr>
          <a:lstStyle/>
          <a:p>
            <a:r>
              <a:rPr lang="it-IT" sz="4400" dirty="0" err="1" smtClean="0"/>
              <a:t>British</a:t>
            </a:r>
            <a:r>
              <a:rPr lang="it-IT" sz="4400" dirty="0" smtClean="0"/>
              <a:t> post- war </a:t>
            </a:r>
            <a:r>
              <a:rPr lang="it-IT" sz="4400" dirty="0" err="1" smtClean="0"/>
              <a:t>foreign</a:t>
            </a:r>
            <a:r>
              <a:rPr lang="it-IT" sz="4400" dirty="0" smtClean="0"/>
              <a:t> policy</a:t>
            </a:r>
          </a:p>
          <a:p>
            <a:r>
              <a:rPr lang="it-IT" sz="4400" dirty="0" smtClean="0"/>
              <a:t>1945.  First post war </a:t>
            </a:r>
            <a:r>
              <a:rPr lang="it-IT" sz="4400" dirty="0" err="1" smtClean="0"/>
              <a:t>government</a:t>
            </a:r>
            <a:r>
              <a:rPr lang="it-IT" sz="4400" dirty="0" smtClean="0"/>
              <a:t> </a:t>
            </a:r>
            <a:r>
              <a:rPr lang="it-IT" sz="4400" dirty="0" err="1" smtClean="0"/>
              <a:t>Labour</a:t>
            </a:r>
            <a:endParaRPr lang="it-IT" sz="4400" dirty="0" smtClean="0"/>
          </a:p>
          <a:p>
            <a:endParaRPr lang="it-IT" sz="4400" dirty="0" smtClean="0"/>
          </a:p>
          <a:p>
            <a:pPr marL="0" indent="0">
              <a:buNone/>
            </a:pPr>
            <a:r>
              <a:rPr lang="it-IT" sz="4400" dirty="0"/>
              <a:t>Three </a:t>
            </a:r>
            <a:r>
              <a:rPr lang="it-IT" sz="4400" dirty="0" err="1"/>
              <a:t>periods</a:t>
            </a:r>
            <a:r>
              <a:rPr lang="it-IT" sz="4400" dirty="0"/>
              <a:t> of </a:t>
            </a:r>
            <a:r>
              <a:rPr lang="it-IT" sz="4400" dirty="0" err="1"/>
              <a:t>critical</a:t>
            </a:r>
            <a:r>
              <a:rPr lang="it-IT" sz="4400" dirty="0"/>
              <a:t> </a:t>
            </a:r>
            <a:r>
              <a:rPr lang="it-IT" sz="4400" dirty="0" err="1"/>
              <a:t>importance</a:t>
            </a:r>
            <a:r>
              <a:rPr lang="it-IT" sz="4400" dirty="0"/>
              <a:t> in </a:t>
            </a:r>
            <a:r>
              <a:rPr lang="it-IT" sz="4400" dirty="0" err="1"/>
              <a:t>determining</a:t>
            </a:r>
            <a:r>
              <a:rPr lang="it-IT" sz="4400" dirty="0"/>
              <a:t> the nature and </a:t>
            </a:r>
            <a:r>
              <a:rPr lang="it-IT" sz="4400" dirty="0" err="1"/>
              <a:t>extent</a:t>
            </a:r>
            <a:r>
              <a:rPr lang="it-IT" sz="4400" dirty="0"/>
              <a:t> of </a:t>
            </a:r>
            <a:r>
              <a:rPr lang="it-IT" sz="4400" dirty="0" err="1"/>
              <a:t>British</a:t>
            </a:r>
            <a:r>
              <a:rPr lang="it-IT" sz="4400" dirty="0"/>
              <a:t> </a:t>
            </a:r>
            <a:r>
              <a:rPr lang="it-IT" sz="4400" dirty="0" err="1"/>
              <a:t>involvement</a:t>
            </a:r>
            <a:r>
              <a:rPr lang="it-IT" sz="4400" dirty="0"/>
              <a:t> in the formative </a:t>
            </a:r>
            <a:r>
              <a:rPr lang="it-IT" sz="4400" dirty="0" err="1"/>
              <a:t>stages</a:t>
            </a:r>
            <a:r>
              <a:rPr lang="it-IT" sz="4400" dirty="0"/>
              <a:t> of post-war </a:t>
            </a:r>
            <a:r>
              <a:rPr lang="it-IT" sz="4400" dirty="0" err="1"/>
              <a:t>European</a:t>
            </a:r>
            <a:r>
              <a:rPr lang="it-IT" sz="4400" dirty="0"/>
              <a:t> </a:t>
            </a:r>
            <a:r>
              <a:rPr lang="it-IT" sz="4400" dirty="0" err="1"/>
              <a:t>organizations</a:t>
            </a:r>
            <a:r>
              <a:rPr lang="it-IT" sz="4400" dirty="0"/>
              <a:t>.</a:t>
            </a:r>
          </a:p>
          <a:p>
            <a:pPr marL="0" indent="0">
              <a:buNone/>
            </a:pPr>
            <a:endParaRPr lang="it-IT" sz="4400" dirty="0"/>
          </a:p>
          <a:p>
            <a:endParaRPr lang="it-IT" sz="4400" dirty="0" smtClean="0"/>
          </a:p>
        </p:txBody>
      </p:sp>
    </p:spTree>
    <p:extLst>
      <p:ext uri="{BB962C8B-B14F-4D97-AF65-F5344CB8AC3E}">
        <p14:creationId xmlns:p14="http://schemas.microsoft.com/office/powerpoint/2010/main" val="4254201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January</a:t>
            </a:r>
            <a:r>
              <a:rPr lang="it-IT" dirty="0" smtClean="0"/>
              <a:t> 1948-January 1949</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sz="4400" dirty="0" smtClean="0"/>
              <a:t>1.</a:t>
            </a:r>
            <a:r>
              <a:rPr lang="it-IT" dirty="0" smtClean="0"/>
              <a:t>	</a:t>
            </a:r>
            <a:r>
              <a:rPr lang="it-IT" sz="4400" dirty="0" err="1" smtClean="0"/>
              <a:t>Initially</a:t>
            </a:r>
            <a:r>
              <a:rPr lang="it-IT" sz="4400" dirty="0" smtClean="0"/>
              <a:t>, </a:t>
            </a:r>
            <a:r>
              <a:rPr lang="it-IT" sz="4400" dirty="0" err="1" smtClean="0"/>
              <a:t>British</a:t>
            </a:r>
            <a:r>
              <a:rPr lang="it-IT" sz="4400" dirty="0" smtClean="0"/>
              <a:t> </a:t>
            </a:r>
            <a:r>
              <a:rPr lang="it-IT" sz="4400" dirty="0" err="1" smtClean="0"/>
              <a:t>Foreign</a:t>
            </a:r>
            <a:r>
              <a:rPr lang="it-IT" sz="4400" dirty="0" smtClean="0"/>
              <a:t> </a:t>
            </a:r>
            <a:r>
              <a:rPr lang="it-IT" sz="4400" dirty="0" err="1" smtClean="0"/>
              <a:t>Secretary</a:t>
            </a:r>
            <a:r>
              <a:rPr lang="it-IT" sz="4400" dirty="0" smtClean="0"/>
              <a:t> Ernest </a:t>
            </a:r>
            <a:r>
              <a:rPr lang="it-IT" sz="4400" dirty="0" err="1" smtClean="0"/>
              <a:t>Bevin</a:t>
            </a:r>
            <a:r>
              <a:rPr lang="it-IT" sz="4400" dirty="0" smtClean="0"/>
              <a:t>  </a:t>
            </a:r>
            <a:r>
              <a:rPr lang="it-IT" sz="4400" dirty="0" err="1" smtClean="0"/>
              <a:t>approves</a:t>
            </a:r>
            <a:r>
              <a:rPr lang="it-IT" sz="4400" dirty="0" smtClean="0"/>
              <a:t> and </a:t>
            </a:r>
            <a:r>
              <a:rPr lang="it-IT" sz="4400" dirty="0" err="1" smtClean="0"/>
              <a:t>endorses</a:t>
            </a:r>
            <a:r>
              <a:rPr lang="it-IT" sz="4400" dirty="0" smtClean="0"/>
              <a:t> </a:t>
            </a:r>
            <a:r>
              <a:rPr lang="it-IT" sz="4400" dirty="0" err="1" smtClean="0"/>
              <a:t>expansive</a:t>
            </a:r>
            <a:r>
              <a:rPr lang="it-IT" sz="4400" dirty="0" smtClean="0"/>
              <a:t> </a:t>
            </a:r>
            <a:r>
              <a:rPr lang="it-IT" sz="4400" dirty="0" err="1" smtClean="0"/>
              <a:t>view</a:t>
            </a:r>
            <a:r>
              <a:rPr lang="it-IT" sz="4400" dirty="0" smtClean="0"/>
              <a:t> of </a:t>
            </a:r>
            <a:r>
              <a:rPr lang="it-IT" sz="4400" dirty="0" err="1" smtClean="0"/>
              <a:t>European</a:t>
            </a:r>
            <a:r>
              <a:rPr lang="it-IT" sz="4400" dirty="0" smtClean="0"/>
              <a:t> Union. </a:t>
            </a:r>
          </a:p>
          <a:p>
            <a:pPr marL="0" indent="0">
              <a:buNone/>
            </a:pPr>
            <a:r>
              <a:rPr lang="it-IT" sz="4400" dirty="0" smtClean="0"/>
              <a:t>2.	</a:t>
            </a:r>
            <a:r>
              <a:rPr lang="it-IT" sz="4400" dirty="0" err="1" smtClean="0"/>
              <a:t>However</a:t>
            </a:r>
            <a:r>
              <a:rPr lang="it-IT" sz="4400" dirty="0" smtClean="0"/>
              <a:t>, </a:t>
            </a:r>
            <a:r>
              <a:rPr lang="it-IT" sz="4400" dirty="0" err="1"/>
              <a:t>p</a:t>
            </a:r>
            <a:r>
              <a:rPr lang="it-IT" sz="4400" dirty="0" err="1" smtClean="0"/>
              <a:t>eriod</a:t>
            </a:r>
            <a:r>
              <a:rPr lang="it-IT" sz="4400" dirty="0" smtClean="0"/>
              <a:t> </a:t>
            </a:r>
            <a:r>
              <a:rPr lang="it-IT" sz="4400" dirty="0" err="1" smtClean="0"/>
              <a:t>terminates</a:t>
            </a:r>
            <a:r>
              <a:rPr lang="it-IT" sz="4400" dirty="0" smtClean="0"/>
              <a:t> with </a:t>
            </a:r>
            <a:r>
              <a:rPr lang="it-IT" sz="4400" dirty="0" err="1" smtClean="0"/>
              <a:t>official</a:t>
            </a:r>
            <a:r>
              <a:rPr lang="it-IT" sz="4400" dirty="0" smtClean="0"/>
              <a:t> </a:t>
            </a:r>
            <a:r>
              <a:rPr lang="it-IT" sz="4400" dirty="0" err="1" smtClean="0"/>
              <a:t>definition</a:t>
            </a:r>
            <a:r>
              <a:rPr lang="it-IT" sz="4400" dirty="0" smtClean="0"/>
              <a:t> of the </a:t>
            </a:r>
            <a:r>
              <a:rPr lang="it-IT" sz="4400" dirty="0" err="1" smtClean="0"/>
              <a:t>limits</a:t>
            </a:r>
            <a:r>
              <a:rPr lang="it-IT" sz="4400" dirty="0" smtClean="0"/>
              <a:t> of </a:t>
            </a:r>
            <a:r>
              <a:rPr lang="it-IT" sz="4400" dirty="0" err="1" smtClean="0"/>
              <a:t>British</a:t>
            </a:r>
            <a:r>
              <a:rPr lang="it-IT" sz="4400" dirty="0" smtClean="0"/>
              <a:t>  </a:t>
            </a:r>
            <a:r>
              <a:rPr lang="it-IT" sz="4400" dirty="0" err="1" smtClean="0"/>
              <a:t>involvement</a:t>
            </a:r>
            <a:r>
              <a:rPr lang="it-IT" sz="4400" dirty="0" smtClean="0"/>
              <a:t> in the post-war </a:t>
            </a:r>
            <a:r>
              <a:rPr lang="it-IT" sz="4400" dirty="0" err="1" smtClean="0"/>
              <a:t>reconstruction</a:t>
            </a:r>
            <a:r>
              <a:rPr lang="it-IT" sz="4400" dirty="0" smtClean="0"/>
              <a:t> and </a:t>
            </a:r>
            <a:r>
              <a:rPr lang="it-IT" sz="4400" dirty="0" err="1" smtClean="0"/>
              <a:t>organization</a:t>
            </a:r>
            <a:r>
              <a:rPr lang="it-IT" sz="4400" dirty="0" smtClean="0"/>
              <a:t> of western Europe</a:t>
            </a:r>
            <a:r>
              <a:rPr lang="it-IT" dirty="0" smtClean="0"/>
              <a:t>.</a:t>
            </a:r>
          </a:p>
        </p:txBody>
      </p:sp>
    </p:spTree>
    <p:extLst>
      <p:ext uri="{BB962C8B-B14F-4D97-AF65-F5344CB8AC3E}">
        <p14:creationId xmlns:p14="http://schemas.microsoft.com/office/powerpoint/2010/main" val="3983372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May-June</a:t>
            </a:r>
            <a:r>
              <a:rPr lang="it-IT" dirty="0" smtClean="0"/>
              <a:t> 1950</a:t>
            </a:r>
            <a:endParaRPr lang="it-IT" dirty="0"/>
          </a:p>
        </p:txBody>
      </p:sp>
      <p:sp>
        <p:nvSpPr>
          <p:cNvPr id="3" name="Segnaposto contenuto 2"/>
          <p:cNvSpPr>
            <a:spLocks noGrp="1"/>
          </p:cNvSpPr>
          <p:nvPr>
            <p:ph idx="1"/>
          </p:nvPr>
        </p:nvSpPr>
        <p:spPr/>
        <p:txBody>
          <a:bodyPr>
            <a:noAutofit/>
          </a:bodyPr>
          <a:lstStyle/>
          <a:p>
            <a:pPr marL="0" indent="0">
              <a:buNone/>
            </a:pPr>
            <a:r>
              <a:rPr lang="it-IT" sz="4400" dirty="0" smtClean="0"/>
              <a:t>1.  </a:t>
            </a:r>
            <a:r>
              <a:rPr lang="it-IT" sz="4400" dirty="0" err="1" smtClean="0"/>
              <a:t>Discussion</a:t>
            </a:r>
            <a:r>
              <a:rPr lang="it-IT" sz="4400" dirty="0" smtClean="0"/>
              <a:t> of a </a:t>
            </a:r>
            <a:r>
              <a:rPr lang="it-IT" sz="4400" dirty="0" err="1" smtClean="0"/>
              <a:t>plan</a:t>
            </a:r>
            <a:r>
              <a:rPr lang="it-IT" sz="4400" dirty="0" smtClean="0"/>
              <a:t> to create a </a:t>
            </a:r>
            <a:r>
              <a:rPr lang="it-IT" sz="4400" dirty="0" err="1" smtClean="0"/>
              <a:t>coal</a:t>
            </a:r>
            <a:r>
              <a:rPr lang="it-IT" sz="4400" dirty="0" smtClean="0"/>
              <a:t> and </a:t>
            </a:r>
            <a:r>
              <a:rPr lang="it-IT" sz="4400" dirty="0" err="1" smtClean="0"/>
              <a:t>steel</a:t>
            </a:r>
            <a:r>
              <a:rPr lang="it-IT" sz="4400" dirty="0" smtClean="0"/>
              <a:t> community </a:t>
            </a:r>
            <a:r>
              <a:rPr lang="it-IT" sz="4400" dirty="0" err="1" smtClean="0"/>
              <a:t>subsequently</a:t>
            </a:r>
            <a:r>
              <a:rPr lang="it-IT" sz="4400" dirty="0" smtClean="0"/>
              <a:t> </a:t>
            </a:r>
            <a:r>
              <a:rPr lang="it-IT" sz="4400" dirty="0" err="1" smtClean="0"/>
              <a:t>called</a:t>
            </a:r>
            <a:r>
              <a:rPr lang="it-IT" sz="4400" dirty="0" smtClean="0"/>
              <a:t> the </a:t>
            </a:r>
            <a:r>
              <a:rPr lang="it-IT" sz="4400" dirty="0" err="1" smtClean="0"/>
              <a:t>European</a:t>
            </a:r>
            <a:r>
              <a:rPr lang="it-IT" sz="4400" dirty="0" smtClean="0"/>
              <a:t> </a:t>
            </a:r>
            <a:r>
              <a:rPr lang="it-IT" sz="4400" dirty="0" err="1" smtClean="0"/>
              <a:t>Coal</a:t>
            </a:r>
            <a:r>
              <a:rPr lang="it-IT" sz="4400" dirty="0" smtClean="0"/>
              <a:t> and Steel Community  (</a:t>
            </a:r>
            <a:r>
              <a:rPr lang="it-IT" sz="4400" dirty="0" err="1" smtClean="0"/>
              <a:t>Belgium</a:t>
            </a:r>
            <a:r>
              <a:rPr lang="it-IT" sz="4400" dirty="0" smtClean="0"/>
              <a:t>, France, </a:t>
            </a:r>
            <a:r>
              <a:rPr lang="it-IT" sz="4400" dirty="0" err="1" smtClean="0"/>
              <a:t>Italy</a:t>
            </a:r>
            <a:r>
              <a:rPr lang="it-IT" sz="4400" dirty="0" smtClean="0"/>
              <a:t>, </a:t>
            </a:r>
            <a:r>
              <a:rPr lang="it-IT" sz="4400" dirty="0" err="1" smtClean="0"/>
              <a:t>Luxembourg</a:t>
            </a:r>
            <a:r>
              <a:rPr lang="it-IT" sz="4400" dirty="0" smtClean="0"/>
              <a:t>, the Netherlands and West Germany.</a:t>
            </a:r>
          </a:p>
          <a:p>
            <a:pPr marL="0" indent="0">
              <a:buNone/>
            </a:pPr>
            <a:r>
              <a:rPr lang="it-IT" sz="4400" dirty="0" smtClean="0"/>
              <a:t>2.  The </a:t>
            </a:r>
            <a:r>
              <a:rPr lang="it-IT" sz="4400" dirty="0" err="1" smtClean="0"/>
              <a:t>United</a:t>
            </a:r>
            <a:r>
              <a:rPr lang="it-IT" sz="4400" dirty="0" smtClean="0"/>
              <a:t> Kingdom </a:t>
            </a:r>
            <a:r>
              <a:rPr lang="it-IT" sz="4400" dirty="0" err="1" smtClean="0"/>
              <a:t>not</a:t>
            </a:r>
            <a:r>
              <a:rPr lang="it-IT" sz="4400" dirty="0" smtClean="0"/>
              <a:t> </a:t>
            </a:r>
            <a:r>
              <a:rPr lang="it-IT" sz="4400" dirty="0" err="1" smtClean="0"/>
              <a:t>particularly</a:t>
            </a:r>
            <a:r>
              <a:rPr lang="it-IT" sz="4400" dirty="0" smtClean="0"/>
              <a:t> </a:t>
            </a:r>
            <a:r>
              <a:rPr lang="it-IT" sz="4400" dirty="0" err="1" smtClean="0"/>
              <a:t>warm</a:t>
            </a:r>
            <a:r>
              <a:rPr lang="it-IT" sz="4400" dirty="0" smtClean="0"/>
              <a:t> to the idea and </a:t>
            </a:r>
            <a:r>
              <a:rPr lang="it-IT" sz="4400" dirty="0" err="1" smtClean="0"/>
              <a:t>begins</a:t>
            </a:r>
            <a:r>
              <a:rPr lang="it-IT" sz="4400" dirty="0" smtClean="0"/>
              <a:t> to </a:t>
            </a:r>
            <a:r>
              <a:rPr lang="it-IT" sz="4400" dirty="0" err="1" smtClean="0"/>
              <a:t>distance</a:t>
            </a:r>
            <a:r>
              <a:rPr lang="it-IT" sz="4400" dirty="0" smtClean="0"/>
              <a:t> </a:t>
            </a:r>
            <a:r>
              <a:rPr lang="it-IT" sz="4400" dirty="0" err="1" smtClean="0"/>
              <a:t>itself</a:t>
            </a:r>
            <a:r>
              <a:rPr lang="it-IT" sz="4400" dirty="0"/>
              <a:t>.</a:t>
            </a:r>
          </a:p>
        </p:txBody>
      </p:sp>
    </p:spTree>
    <p:extLst>
      <p:ext uri="{BB962C8B-B14F-4D97-AF65-F5344CB8AC3E}">
        <p14:creationId xmlns:p14="http://schemas.microsoft.com/office/powerpoint/2010/main" val="2392063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June-November</a:t>
            </a:r>
            <a:r>
              <a:rPr lang="it-IT" dirty="0" smtClean="0"/>
              <a:t>  1955</a:t>
            </a:r>
            <a:endParaRPr lang="it-IT" dirty="0"/>
          </a:p>
        </p:txBody>
      </p:sp>
      <p:sp>
        <p:nvSpPr>
          <p:cNvPr id="3" name="Segnaposto contenuto 2"/>
          <p:cNvSpPr>
            <a:spLocks noGrp="1"/>
          </p:cNvSpPr>
          <p:nvPr>
            <p:ph idx="1"/>
          </p:nvPr>
        </p:nvSpPr>
        <p:spPr/>
        <p:txBody>
          <a:bodyPr>
            <a:normAutofit fontScale="77500" lnSpcReduction="20000"/>
          </a:bodyPr>
          <a:lstStyle/>
          <a:p>
            <a:pPr marL="514350" indent="-514350">
              <a:buAutoNum type="arabicPeriod"/>
            </a:pPr>
            <a:r>
              <a:rPr lang="it-IT" sz="5200" dirty="0" smtClean="0"/>
              <a:t>ECSC </a:t>
            </a:r>
            <a:r>
              <a:rPr lang="it-IT" sz="5200" dirty="0" err="1" smtClean="0"/>
              <a:t>considers</a:t>
            </a:r>
            <a:r>
              <a:rPr lang="it-IT" sz="5200" dirty="0" smtClean="0"/>
              <a:t> </a:t>
            </a:r>
            <a:r>
              <a:rPr lang="it-IT" sz="5200" dirty="0" err="1" smtClean="0"/>
              <a:t>plans</a:t>
            </a:r>
            <a:r>
              <a:rPr lang="it-IT" sz="5200" dirty="0" smtClean="0"/>
              <a:t> for a common market.</a:t>
            </a:r>
          </a:p>
          <a:p>
            <a:pPr marL="0" indent="0">
              <a:buNone/>
            </a:pPr>
            <a:endParaRPr lang="it-IT" sz="5200" dirty="0"/>
          </a:p>
          <a:p>
            <a:pPr marL="514350" indent="-514350">
              <a:buAutoNum type="arabicPeriod"/>
            </a:pPr>
            <a:r>
              <a:rPr lang="it-IT" sz="5200" dirty="0" smtClean="0"/>
              <a:t>UK </a:t>
            </a:r>
            <a:r>
              <a:rPr lang="it-IT" sz="5200" dirty="0" err="1" smtClean="0"/>
              <a:t>refuses</a:t>
            </a:r>
            <a:r>
              <a:rPr lang="it-IT" sz="5200" dirty="0" smtClean="0"/>
              <a:t> to take part in </a:t>
            </a:r>
            <a:r>
              <a:rPr lang="it-IT" sz="5200" dirty="0" err="1" smtClean="0"/>
              <a:t>negotiations</a:t>
            </a:r>
            <a:r>
              <a:rPr lang="it-IT" sz="5200" dirty="0" smtClean="0"/>
              <a:t> </a:t>
            </a:r>
            <a:r>
              <a:rPr lang="it-IT" sz="5200" dirty="0" err="1" smtClean="0"/>
              <a:t>resulting</a:t>
            </a:r>
            <a:r>
              <a:rPr lang="it-IT" sz="5200" dirty="0" smtClean="0"/>
              <a:t> in the </a:t>
            </a:r>
            <a:r>
              <a:rPr lang="it-IT" sz="5200" dirty="0" err="1" smtClean="0"/>
              <a:t>signing</a:t>
            </a:r>
            <a:r>
              <a:rPr lang="it-IT" sz="5200" dirty="0" smtClean="0"/>
              <a:t> of the </a:t>
            </a:r>
            <a:r>
              <a:rPr lang="it-IT" sz="5200" dirty="0" err="1" smtClean="0"/>
              <a:t>Treaties</a:t>
            </a:r>
            <a:r>
              <a:rPr lang="it-IT" sz="5200" dirty="0" smtClean="0"/>
              <a:t> of Rome (March 1957) and the </a:t>
            </a:r>
            <a:r>
              <a:rPr lang="it-IT" sz="5200" dirty="0" err="1" smtClean="0"/>
              <a:t>creation</a:t>
            </a:r>
            <a:r>
              <a:rPr lang="it-IT" sz="5200" dirty="0" smtClean="0"/>
              <a:t> of the </a:t>
            </a:r>
            <a:r>
              <a:rPr lang="it-IT" sz="5200" dirty="0" err="1" smtClean="0"/>
              <a:t>European</a:t>
            </a:r>
            <a:r>
              <a:rPr lang="it-IT" sz="5200" dirty="0" smtClean="0"/>
              <a:t> </a:t>
            </a:r>
            <a:r>
              <a:rPr lang="it-IT" sz="5200" dirty="0" err="1" smtClean="0"/>
              <a:t>Economic</a:t>
            </a:r>
            <a:r>
              <a:rPr lang="it-IT" sz="5200" dirty="0" smtClean="0"/>
              <a:t> Community  (EEC) and the </a:t>
            </a:r>
            <a:r>
              <a:rPr lang="it-IT" sz="5200" dirty="0" err="1" smtClean="0"/>
              <a:t>European</a:t>
            </a:r>
            <a:r>
              <a:rPr lang="it-IT" sz="5200" dirty="0" smtClean="0"/>
              <a:t> </a:t>
            </a:r>
            <a:r>
              <a:rPr lang="it-IT" sz="5200" dirty="0" err="1" smtClean="0"/>
              <a:t>Atomic</a:t>
            </a:r>
            <a:r>
              <a:rPr lang="it-IT" sz="5200" dirty="0" smtClean="0"/>
              <a:t> Energy Community (EAEC).</a:t>
            </a:r>
            <a:endParaRPr lang="it-IT" sz="5200" dirty="0"/>
          </a:p>
          <a:p>
            <a:pPr marL="0" indent="0">
              <a:buNone/>
            </a:pPr>
            <a:endParaRPr lang="it-IT" dirty="0"/>
          </a:p>
        </p:txBody>
      </p:sp>
    </p:spTree>
    <p:extLst>
      <p:ext uri="{BB962C8B-B14F-4D97-AF65-F5344CB8AC3E}">
        <p14:creationId xmlns:p14="http://schemas.microsoft.com/office/powerpoint/2010/main" val="1449980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1949  </a:t>
            </a:r>
            <a:r>
              <a:rPr lang="it-IT" dirty="0" err="1" smtClean="0"/>
              <a:t>Labour</a:t>
            </a:r>
            <a:r>
              <a:rPr lang="it-IT" dirty="0" smtClean="0"/>
              <a:t> </a:t>
            </a:r>
            <a:r>
              <a:rPr lang="it-IT" dirty="0" err="1" smtClean="0"/>
              <a:t>Government</a:t>
            </a:r>
            <a:r>
              <a:rPr lang="it-IT" dirty="0" smtClean="0"/>
              <a:t> (PM </a:t>
            </a:r>
            <a:r>
              <a:rPr lang="it-IT" dirty="0" err="1" smtClean="0"/>
              <a:t>Clement</a:t>
            </a:r>
            <a:r>
              <a:rPr lang="it-IT" dirty="0" smtClean="0"/>
              <a:t> </a:t>
            </a:r>
            <a:r>
              <a:rPr lang="it-IT" dirty="0" err="1" smtClean="0"/>
              <a:t>Atlee</a:t>
            </a:r>
            <a:r>
              <a:rPr lang="it-IT" dirty="0" smtClean="0"/>
              <a:t>)</a:t>
            </a:r>
            <a:endParaRPr lang="it-IT" dirty="0"/>
          </a:p>
        </p:txBody>
      </p:sp>
      <p:sp>
        <p:nvSpPr>
          <p:cNvPr id="3" name="Segnaposto contenuto 2"/>
          <p:cNvSpPr>
            <a:spLocks noGrp="1"/>
          </p:cNvSpPr>
          <p:nvPr>
            <p:ph idx="1"/>
          </p:nvPr>
        </p:nvSpPr>
        <p:spPr/>
        <p:txBody>
          <a:bodyPr>
            <a:normAutofit fontScale="70000" lnSpcReduction="20000"/>
          </a:bodyPr>
          <a:lstStyle/>
          <a:p>
            <a:endParaRPr lang="it-IT" dirty="0" smtClean="0"/>
          </a:p>
          <a:p>
            <a:r>
              <a:rPr lang="it-IT" sz="5200" dirty="0" err="1" smtClean="0"/>
              <a:t>Our</a:t>
            </a:r>
            <a:r>
              <a:rPr lang="it-IT" sz="5200" dirty="0" smtClean="0"/>
              <a:t> policy </a:t>
            </a:r>
            <a:r>
              <a:rPr lang="it-IT" sz="5200" dirty="0" err="1" smtClean="0"/>
              <a:t>should</a:t>
            </a:r>
            <a:r>
              <a:rPr lang="it-IT" sz="5200" dirty="0" smtClean="0"/>
              <a:t> be to assist Europe to </a:t>
            </a:r>
            <a:r>
              <a:rPr lang="it-IT" sz="5200" dirty="0" err="1" smtClean="0"/>
              <a:t>recover</a:t>
            </a:r>
            <a:r>
              <a:rPr lang="it-IT" sz="5200" dirty="0" smtClean="0"/>
              <a:t> </a:t>
            </a:r>
            <a:r>
              <a:rPr lang="it-IT" sz="5200" dirty="0" err="1" smtClean="0"/>
              <a:t>as</a:t>
            </a:r>
            <a:r>
              <a:rPr lang="it-IT" sz="5200" dirty="0" smtClean="0"/>
              <a:t> far </a:t>
            </a:r>
            <a:r>
              <a:rPr lang="it-IT" sz="5200" dirty="0" err="1" smtClean="0"/>
              <a:t>as</a:t>
            </a:r>
            <a:r>
              <a:rPr lang="it-IT" sz="5200" dirty="0" smtClean="0"/>
              <a:t> </a:t>
            </a:r>
            <a:r>
              <a:rPr lang="it-IT" sz="5200" dirty="0" err="1" smtClean="0"/>
              <a:t>we</a:t>
            </a:r>
            <a:r>
              <a:rPr lang="it-IT" sz="5200" dirty="0" smtClean="0"/>
              <a:t> can….</a:t>
            </a:r>
            <a:r>
              <a:rPr lang="it-IT" sz="5200" dirty="0" err="1" smtClean="0"/>
              <a:t>But</a:t>
            </a:r>
            <a:r>
              <a:rPr lang="it-IT" sz="5200" dirty="0" smtClean="0"/>
              <a:t> the </a:t>
            </a:r>
            <a:r>
              <a:rPr lang="it-IT" sz="5200" dirty="0" err="1" smtClean="0"/>
              <a:t>concept</a:t>
            </a:r>
            <a:r>
              <a:rPr lang="it-IT" sz="5200" dirty="0" smtClean="0"/>
              <a:t> must be </a:t>
            </a:r>
            <a:r>
              <a:rPr lang="it-IT" sz="5200" dirty="0" err="1" smtClean="0"/>
              <a:t>one</a:t>
            </a:r>
            <a:r>
              <a:rPr lang="it-IT" sz="5200" dirty="0" smtClean="0"/>
              <a:t> of </a:t>
            </a:r>
            <a:r>
              <a:rPr lang="it-IT" sz="5200" u="sng" dirty="0" err="1" smtClean="0">
                <a:solidFill>
                  <a:srgbClr val="C00000"/>
                </a:solidFill>
                <a:effectLst>
                  <a:outerShdw blurRad="38100" dist="38100" dir="2700000" algn="tl">
                    <a:srgbClr val="000000">
                      <a:alpha val="43137"/>
                    </a:srgbClr>
                  </a:outerShdw>
                </a:effectLst>
              </a:rPr>
              <a:t>limited</a:t>
            </a:r>
            <a:r>
              <a:rPr lang="it-IT" sz="5200" u="sng" dirty="0" smtClean="0">
                <a:solidFill>
                  <a:srgbClr val="C00000"/>
                </a:solidFill>
                <a:effectLst>
                  <a:outerShdw blurRad="38100" dist="38100" dir="2700000" algn="tl">
                    <a:srgbClr val="000000">
                      <a:alpha val="43137"/>
                    </a:srgbClr>
                  </a:outerShdw>
                </a:effectLst>
              </a:rPr>
              <a:t> </a:t>
            </a:r>
            <a:r>
              <a:rPr lang="it-IT" sz="5200" u="sng" dirty="0" err="1" smtClean="0">
                <a:solidFill>
                  <a:srgbClr val="C00000"/>
                </a:solidFill>
                <a:effectLst>
                  <a:outerShdw blurRad="38100" dist="38100" dir="2700000" algn="tl">
                    <a:srgbClr val="000000">
                      <a:alpha val="43137"/>
                    </a:srgbClr>
                  </a:outerShdw>
                </a:effectLst>
              </a:rPr>
              <a:t>liability</a:t>
            </a:r>
            <a:r>
              <a:rPr lang="it-IT" sz="5200" dirty="0" smtClean="0">
                <a:solidFill>
                  <a:srgbClr val="C00000"/>
                </a:solidFill>
              </a:rPr>
              <a:t>. </a:t>
            </a:r>
            <a:r>
              <a:rPr lang="it-IT" sz="5200" dirty="0" smtClean="0"/>
              <a:t>In no </a:t>
            </a:r>
            <a:r>
              <a:rPr lang="it-IT" sz="5200" dirty="0" err="1" smtClean="0"/>
              <a:t>circumstances</a:t>
            </a:r>
            <a:r>
              <a:rPr lang="it-IT" sz="5200" dirty="0" smtClean="0"/>
              <a:t> must </a:t>
            </a:r>
            <a:r>
              <a:rPr lang="it-IT" sz="5200" dirty="0" err="1" smtClean="0"/>
              <a:t>we</a:t>
            </a:r>
            <a:r>
              <a:rPr lang="it-IT" sz="5200" dirty="0" smtClean="0"/>
              <a:t> assist </a:t>
            </a:r>
            <a:r>
              <a:rPr lang="it-IT" sz="5200" dirty="0" err="1" smtClean="0"/>
              <a:t>them</a:t>
            </a:r>
            <a:r>
              <a:rPr lang="it-IT" sz="5200" dirty="0" smtClean="0"/>
              <a:t> (the </a:t>
            </a:r>
            <a:r>
              <a:rPr lang="it-IT" sz="5200" dirty="0" err="1" smtClean="0"/>
              <a:t>Europeans</a:t>
            </a:r>
            <a:r>
              <a:rPr lang="it-IT" sz="5200" dirty="0" smtClean="0"/>
              <a:t>) </a:t>
            </a:r>
            <a:r>
              <a:rPr lang="it-IT" sz="5200" dirty="0" err="1" smtClean="0"/>
              <a:t>beyond</a:t>
            </a:r>
            <a:r>
              <a:rPr lang="it-IT" sz="5200" dirty="0" smtClean="0"/>
              <a:t> the </a:t>
            </a:r>
            <a:r>
              <a:rPr lang="it-IT" sz="5200" dirty="0" err="1" smtClean="0"/>
              <a:t>point</a:t>
            </a:r>
            <a:r>
              <a:rPr lang="it-IT" sz="5200" dirty="0" smtClean="0"/>
              <a:t> </a:t>
            </a:r>
            <a:r>
              <a:rPr lang="it-IT" sz="5200" dirty="0" err="1" smtClean="0"/>
              <a:t>at</a:t>
            </a:r>
            <a:r>
              <a:rPr lang="it-IT" sz="5200" dirty="0" smtClean="0"/>
              <a:t> </a:t>
            </a:r>
            <a:r>
              <a:rPr lang="it-IT" sz="5200" dirty="0" err="1" smtClean="0"/>
              <a:t>which</a:t>
            </a:r>
            <a:r>
              <a:rPr lang="it-IT" sz="5200" dirty="0" smtClean="0"/>
              <a:t> the </a:t>
            </a:r>
            <a:r>
              <a:rPr lang="it-IT" sz="5200" dirty="0" err="1" smtClean="0"/>
              <a:t>assistance</a:t>
            </a:r>
            <a:r>
              <a:rPr lang="it-IT" sz="5200" dirty="0" smtClean="0"/>
              <a:t> </a:t>
            </a:r>
            <a:r>
              <a:rPr lang="it-IT" sz="5200" dirty="0" err="1" smtClean="0"/>
              <a:t>leaves</a:t>
            </a:r>
            <a:r>
              <a:rPr lang="it-IT" sz="5200" dirty="0" smtClean="0"/>
              <a:t> </a:t>
            </a:r>
            <a:r>
              <a:rPr lang="it-IT" sz="5200" dirty="0" err="1" smtClean="0"/>
              <a:t>us</a:t>
            </a:r>
            <a:r>
              <a:rPr lang="it-IT" sz="5200" dirty="0" smtClean="0"/>
              <a:t> </a:t>
            </a:r>
            <a:r>
              <a:rPr lang="it-IT" sz="5200" dirty="0" err="1" smtClean="0"/>
              <a:t>too</a:t>
            </a:r>
            <a:r>
              <a:rPr lang="it-IT" sz="5200" dirty="0" smtClean="0"/>
              <a:t> </a:t>
            </a:r>
            <a:r>
              <a:rPr lang="it-IT" sz="5200" dirty="0" err="1" smtClean="0"/>
              <a:t>weak</a:t>
            </a:r>
            <a:r>
              <a:rPr lang="it-IT" sz="5200" dirty="0" smtClean="0"/>
              <a:t> to be a </a:t>
            </a:r>
            <a:r>
              <a:rPr lang="it-IT" sz="5200" dirty="0" err="1" smtClean="0"/>
              <a:t>worth-while</a:t>
            </a:r>
            <a:r>
              <a:rPr lang="it-IT" sz="5200" dirty="0" smtClean="0"/>
              <a:t> </a:t>
            </a:r>
            <a:r>
              <a:rPr lang="it-IT" sz="5200" dirty="0" err="1" smtClean="0"/>
              <a:t>ally</a:t>
            </a:r>
            <a:r>
              <a:rPr lang="it-IT" sz="5200" dirty="0" smtClean="0"/>
              <a:t> for the U.S.A. </a:t>
            </a:r>
            <a:r>
              <a:rPr lang="it-IT" sz="5200" dirty="0" err="1" smtClean="0"/>
              <a:t>if</a:t>
            </a:r>
            <a:r>
              <a:rPr lang="it-IT" sz="5200" dirty="0" smtClean="0"/>
              <a:t> Europe </a:t>
            </a:r>
            <a:r>
              <a:rPr lang="it-IT" sz="5200" dirty="0" err="1" smtClean="0"/>
              <a:t>collapses</a:t>
            </a:r>
            <a:r>
              <a:rPr lang="it-IT" sz="5200" dirty="0" smtClean="0"/>
              <a:t>… </a:t>
            </a:r>
            <a:r>
              <a:rPr lang="it-IT" sz="5200" dirty="0" err="1" smtClean="0"/>
              <a:t>Nor</a:t>
            </a:r>
            <a:r>
              <a:rPr lang="it-IT" sz="5200" dirty="0" smtClean="0"/>
              <a:t> can </a:t>
            </a:r>
            <a:r>
              <a:rPr lang="it-IT" sz="5200" dirty="0" err="1" smtClean="0"/>
              <a:t>we</a:t>
            </a:r>
            <a:r>
              <a:rPr lang="it-IT" sz="5200" dirty="0" smtClean="0"/>
              <a:t> </a:t>
            </a:r>
            <a:r>
              <a:rPr lang="it-IT" sz="5200" dirty="0" err="1" smtClean="0"/>
              <a:t>embark</a:t>
            </a:r>
            <a:r>
              <a:rPr lang="it-IT" sz="5200" dirty="0" smtClean="0"/>
              <a:t> </a:t>
            </a:r>
            <a:r>
              <a:rPr lang="it-IT" sz="5200" dirty="0" err="1" smtClean="0"/>
              <a:t>upon</a:t>
            </a:r>
            <a:r>
              <a:rPr lang="it-IT" sz="5200" dirty="0" smtClean="0"/>
              <a:t> </a:t>
            </a:r>
            <a:r>
              <a:rPr lang="it-IT" sz="5200" dirty="0" err="1" smtClean="0"/>
              <a:t>measures</a:t>
            </a:r>
            <a:r>
              <a:rPr lang="it-IT" sz="5200" dirty="0" smtClean="0"/>
              <a:t> of ‘</a:t>
            </a:r>
            <a:r>
              <a:rPr lang="it-IT" sz="5200" dirty="0" err="1" smtClean="0"/>
              <a:t>cooperation</a:t>
            </a:r>
            <a:r>
              <a:rPr lang="it-IT" sz="5200" dirty="0" smtClean="0"/>
              <a:t>’ </a:t>
            </a:r>
            <a:r>
              <a:rPr lang="it-IT" sz="5200" dirty="0" err="1" smtClean="0"/>
              <a:t>which</a:t>
            </a:r>
            <a:r>
              <a:rPr lang="it-IT" sz="5200" dirty="0" smtClean="0"/>
              <a:t> </a:t>
            </a:r>
            <a:r>
              <a:rPr lang="it-IT" sz="5200" dirty="0" err="1" smtClean="0"/>
              <a:t>surrender</a:t>
            </a:r>
            <a:r>
              <a:rPr lang="it-IT" sz="5200" dirty="0" smtClean="0"/>
              <a:t> </a:t>
            </a:r>
            <a:r>
              <a:rPr lang="it-IT" sz="5200" dirty="0" err="1" smtClean="0"/>
              <a:t>our</a:t>
            </a:r>
            <a:r>
              <a:rPr lang="it-IT" sz="5200" dirty="0" smtClean="0"/>
              <a:t> </a:t>
            </a:r>
            <a:r>
              <a:rPr lang="it-IT" sz="5200" dirty="0" err="1" smtClean="0"/>
              <a:t>sovreignty</a:t>
            </a:r>
            <a:r>
              <a:rPr lang="it-IT" sz="5200" dirty="0" smtClean="0"/>
              <a:t> and </a:t>
            </a:r>
            <a:r>
              <a:rPr lang="it-IT" sz="5200" dirty="0" err="1" smtClean="0"/>
              <a:t>which</a:t>
            </a:r>
            <a:r>
              <a:rPr lang="it-IT" sz="5200" dirty="0" smtClean="0"/>
              <a:t> </a:t>
            </a:r>
            <a:r>
              <a:rPr lang="it-IT" sz="5200" dirty="0" err="1" smtClean="0"/>
              <a:t>lead</a:t>
            </a:r>
            <a:r>
              <a:rPr lang="it-IT" sz="5200" dirty="0" smtClean="0"/>
              <a:t> </a:t>
            </a:r>
            <a:r>
              <a:rPr lang="it-IT" sz="5200" dirty="0" err="1" smtClean="0"/>
              <a:t>us</a:t>
            </a:r>
            <a:r>
              <a:rPr lang="it-IT" sz="5200" dirty="0" smtClean="0"/>
              <a:t> down a </a:t>
            </a:r>
            <a:r>
              <a:rPr lang="it-IT" sz="5200" dirty="0" err="1" smtClean="0"/>
              <a:t>path</a:t>
            </a:r>
            <a:r>
              <a:rPr lang="it-IT" sz="5200" dirty="0" smtClean="0"/>
              <a:t> </a:t>
            </a:r>
            <a:r>
              <a:rPr lang="it-IT" sz="5200" dirty="0" err="1" smtClean="0"/>
              <a:t>along</a:t>
            </a:r>
            <a:r>
              <a:rPr lang="it-IT" sz="5200" dirty="0" smtClean="0"/>
              <a:t> </a:t>
            </a:r>
            <a:r>
              <a:rPr lang="it-IT" sz="5200" dirty="0" err="1" smtClean="0"/>
              <a:t>which</a:t>
            </a:r>
            <a:r>
              <a:rPr lang="it-IT" sz="5200" dirty="0" smtClean="0"/>
              <a:t> </a:t>
            </a:r>
            <a:r>
              <a:rPr lang="it-IT" sz="5200" dirty="0" err="1" smtClean="0"/>
              <a:t>there</a:t>
            </a:r>
            <a:r>
              <a:rPr lang="it-IT" sz="5200" dirty="0" smtClean="0"/>
              <a:t> </a:t>
            </a:r>
            <a:r>
              <a:rPr lang="it-IT" sz="5200" dirty="0" err="1" smtClean="0"/>
              <a:t>is</a:t>
            </a:r>
            <a:r>
              <a:rPr lang="it-IT" sz="5200" dirty="0" smtClean="0"/>
              <a:t> no </a:t>
            </a:r>
            <a:r>
              <a:rPr lang="it-IT" sz="5200" dirty="0" err="1" smtClean="0"/>
              <a:t>return</a:t>
            </a:r>
            <a:r>
              <a:rPr lang="it-IT" sz="5200" dirty="0" smtClean="0"/>
              <a:t>.</a:t>
            </a:r>
            <a:endParaRPr lang="it-IT" sz="5200" dirty="0">
              <a:solidFill>
                <a:srgbClr val="C00000"/>
              </a:solidFill>
            </a:endParaRPr>
          </a:p>
        </p:txBody>
      </p:sp>
    </p:spTree>
    <p:extLst>
      <p:ext uri="{BB962C8B-B14F-4D97-AF65-F5344CB8AC3E}">
        <p14:creationId xmlns:p14="http://schemas.microsoft.com/office/powerpoint/2010/main" val="3118930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This</a:t>
            </a:r>
            <a:r>
              <a:rPr lang="it-IT" dirty="0" smtClean="0"/>
              <a:t> position </a:t>
            </a:r>
            <a:r>
              <a:rPr lang="it-IT" dirty="0" err="1" smtClean="0"/>
              <a:t>was</a:t>
            </a:r>
            <a:r>
              <a:rPr lang="it-IT" dirty="0" smtClean="0"/>
              <a:t> </a:t>
            </a:r>
            <a:r>
              <a:rPr lang="it-IT" dirty="0" err="1" smtClean="0"/>
              <a:t>shaped</a:t>
            </a:r>
            <a:r>
              <a:rPr lang="it-IT" dirty="0" smtClean="0"/>
              <a:t> </a:t>
            </a:r>
            <a:r>
              <a:rPr lang="it-IT" dirty="0" err="1" smtClean="0"/>
              <a:t>immediately</a:t>
            </a:r>
            <a:r>
              <a:rPr lang="it-IT" dirty="0" smtClean="0"/>
              <a:t> in 1945.</a:t>
            </a:r>
            <a:endParaRPr lang="it-IT" dirty="0"/>
          </a:p>
        </p:txBody>
      </p:sp>
      <p:sp>
        <p:nvSpPr>
          <p:cNvPr id="3" name="Segnaposto contenuto 2"/>
          <p:cNvSpPr>
            <a:spLocks noGrp="1"/>
          </p:cNvSpPr>
          <p:nvPr>
            <p:ph idx="1"/>
          </p:nvPr>
        </p:nvSpPr>
        <p:spPr/>
        <p:txBody>
          <a:bodyPr/>
          <a:lstStyle/>
          <a:p>
            <a:pPr marL="0" indent="0">
              <a:buNone/>
            </a:pPr>
            <a:r>
              <a:rPr lang="it-IT" sz="4400" dirty="0" smtClean="0"/>
              <a:t>1.</a:t>
            </a:r>
            <a:r>
              <a:rPr lang="it-IT" dirty="0" smtClean="0"/>
              <a:t>	</a:t>
            </a:r>
            <a:r>
              <a:rPr lang="it-IT" sz="4400" dirty="0" err="1" smtClean="0"/>
              <a:t>Wartime</a:t>
            </a:r>
            <a:r>
              <a:rPr lang="it-IT" sz="4400" dirty="0" smtClean="0"/>
              <a:t> </a:t>
            </a:r>
            <a:r>
              <a:rPr lang="it-IT" sz="4400" dirty="0" err="1" smtClean="0"/>
              <a:t>experiences</a:t>
            </a:r>
            <a:endParaRPr lang="it-IT" sz="4400" dirty="0" smtClean="0"/>
          </a:p>
          <a:p>
            <a:pPr marL="0" indent="0">
              <a:buNone/>
            </a:pPr>
            <a:r>
              <a:rPr lang="it-IT" sz="4400" dirty="0" smtClean="0"/>
              <a:t>2.	</a:t>
            </a:r>
            <a:r>
              <a:rPr lang="it-IT" sz="4400" dirty="0" err="1" smtClean="0"/>
              <a:t>Early</a:t>
            </a:r>
            <a:r>
              <a:rPr lang="it-IT" sz="4400" dirty="0" smtClean="0"/>
              <a:t> post-war </a:t>
            </a:r>
            <a:r>
              <a:rPr lang="it-IT" sz="4400" dirty="0" err="1" smtClean="0"/>
              <a:t>conditions</a:t>
            </a:r>
            <a:r>
              <a:rPr lang="it-IT" sz="4400" dirty="0" smtClean="0"/>
              <a:t>	</a:t>
            </a:r>
          </a:p>
          <a:p>
            <a:pPr marL="0" indent="0">
              <a:buNone/>
            </a:pPr>
            <a:r>
              <a:rPr lang="it-IT" sz="4400" dirty="0" smtClean="0"/>
              <a:t>3.	</a:t>
            </a:r>
            <a:r>
              <a:rPr lang="it-IT" sz="4400" dirty="0" err="1" smtClean="0"/>
              <a:t>Until</a:t>
            </a:r>
            <a:r>
              <a:rPr lang="it-IT" sz="4400" dirty="0" smtClean="0"/>
              <a:t> 1954 the UK </a:t>
            </a:r>
            <a:r>
              <a:rPr lang="it-IT" sz="4400" dirty="0" err="1" smtClean="0"/>
              <a:t>was</a:t>
            </a:r>
            <a:r>
              <a:rPr lang="it-IT" sz="4400" dirty="0" smtClean="0"/>
              <a:t> </a:t>
            </a:r>
            <a:r>
              <a:rPr lang="it-IT" sz="4400" dirty="0" err="1" smtClean="0"/>
              <a:t>occupied</a:t>
            </a:r>
            <a:r>
              <a:rPr lang="it-IT" sz="4400" dirty="0" smtClean="0"/>
              <a:t> with the 	</a:t>
            </a:r>
            <a:r>
              <a:rPr lang="it-IT" sz="4400" dirty="0" err="1" smtClean="0"/>
              <a:t>dissolution</a:t>
            </a:r>
            <a:r>
              <a:rPr lang="it-IT" sz="4400" dirty="0" smtClean="0"/>
              <a:t> of </a:t>
            </a:r>
            <a:r>
              <a:rPr lang="it-IT" sz="4400" dirty="0" err="1" smtClean="0"/>
              <a:t>its</a:t>
            </a:r>
            <a:r>
              <a:rPr lang="it-IT" sz="4400" dirty="0" smtClean="0"/>
              <a:t> global 	empire.</a:t>
            </a:r>
            <a:endParaRPr lang="it-IT" sz="4400" dirty="0"/>
          </a:p>
        </p:txBody>
      </p:sp>
    </p:spTree>
    <p:extLst>
      <p:ext uri="{BB962C8B-B14F-4D97-AF65-F5344CB8AC3E}">
        <p14:creationId xmlns:p14="http://schemas.microsoft.com/office/powerpoint/2010/main" val="3265615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4593241"/>
          </a:xfrm>
        </p:spPr>
        <p:txBody>
          <a:bodyPr>
            <a:normAutofit/>
          </a:bodyPr>
          <a:lstStyle/>
          <a:p>
            <a:pPr algn="ctr"/>
            <a:r>
              <a:rPr lang="it-IT" sz="7200" dirty="0" smtClean="0"/>
              <a:t>WHERE AND WHEN DID THIS POSITION TAKE ROOT?</a:t>
            </a:r>
            <a:endParaRPr lang="it-IT" sz="7200" dirty="0"/>
          </a:p>
        </p:txBody>
      </p:sp>
    </p:spTree>
    <p:extLst>
      <p:ext uri="{BB962C8B-B14F-4D97-AF65-F5344CB8AC3E}">
        <p14:creationId xmlns:p14="http://schemas.microsoft.com/office/powerpoint/2010/main" val="844539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pPr algn="ctr"/>
            <a:r>
              <a:rPr lang="it-IT" dirty="0" err="1" smtClean="0"/>
              <a:t>Sense</a:t>
            </a:r>
            <a:r>
              <a:rPr lang="it-IT" dirty="0" smtClean="0"/>
              <a:t> of </a:t>
            </a:r>
            <a:r>
              <a:rPr lang="it-IT" dirty="0" err="1" smtClean="0"/>
              <a:t>Insularity</a:t>
            </a:r>
            <a:endParaRPr lang="it-IT" dirty="0"/>
          </a:p>
        </p:txBody>
      </p:sp>
      <p:sp>
        <p:nvSpPr>
          <p:cNvPr id="4" name="Segnaposto contenuto 3"/>
          <p:cNvSpPr>
            <a:spLocks noGrp="1"/>
          </p:cNvSpPr>
          <p:nvPr>
            <p:ph idx="1"/>
          </p:nvPr>
        </p:nvSpPr>
        <p:spPr/>
        <p:txBody>
          <a:bodyPr/>
          <a:lstStyle/>
          <a:p>
            <a:pPr marL="0" indent="0">
              <a:buNone/>
            </a:pPr>
            <a:r>
              <a:rPr lang="it-IT" sz="4400" dirty="0" smtClean="0"/>
              <a:t>The Second World War </a:t>
            </a:r>
            <a:r>
              <a:rPr lang="it-IT" sz="4400" dirty="0" err="1" smtClean="0"/>
              <a:t>had</a:t>
            </a:r>
            <a:r>
              <a:rPr lang="it-IT" sz="4400" dirty="0" smtClean="0"/>
              <a:t> a </a:t>
            </a:r>
            <a:r>
              <a:rPr lang="it-IT" sz="4400" dirty="0" err="1" smtClean="0"/>
              <a:t>profound</a:t>
            </a:r>
            <a:r>
              <a:rPr lang="it-IT" sz="4400" dirty="0" smtClean="0"/>
              <a:t> and </a:t>
            </a:r>
            <a:r>
              <a:rPr lang="it-IT" sz="4400" dirty="0" err="1" smtClean="0"/>
              <a:t>lasting</a:t>
            </a:r>
            <a:r>
              <a:rPr lang="it-IT" sz="4400" dirty="0" smtClean="0"/>
              <a:t> impact on the post-war </a:t>
            </a:r>
            <a:r>
              <a:rPr lang="it-IT" sz="4400" dirty="0" err="1" smtClean="0"/>
              <a:t>attitudes</a:t>
            </a:r>
            <a:r>
              <a:rPr lang="it-IT" sz="4400" dirty="0" smtClean="0"/>
              <a:t> of </a:t>
            </a:r>
            <a:r>
              <a:rPr lang="it-IT" sz="4400" dirty="0" err="1" smtClean="0"/>
              <a:t>British</a:t>
            </a:r>
            <a:r>
              <a:rPr lang="it-IT" sz="4400" dirty="0" smtClean="0"/>
              <a:t> </a:t>
            </a:r>
            <a:r>
              <a:rPr lang="it-IT" sz="4400" dirty="0" err="1" smtClean="0"/>
              <a:t>policymakers</a:t>
            </a:r>
            <a:r>
              <a:rPr lang="it-IT" sz="4400" dirty="0" smtClean="0"/>
              <a:t> and public </a:t>
            </a:r>
            <a:r>
              <a:rPr lang="it-IT" sz="4400" dirty="0" err="1" smtClean="0"/>
              <a:t>towards</a:t>
            </a:r>
            <a:r>
              <a:rPr lang="it-IT" sz="4400" dirty="0" smtClean="0"/>
              <a:t> </a:t>
            </a:r>
            <a:r>
              <a:rPr lang="it-IT" sz="4400" dirty="0" err="1" smtClean="0"/>
              <a:t>involvement</a:t>
            </a:r>
            <a:r>
              <a:rPr lang="it-IT" sz="4400" dirty="0" smtClean="0"/>
              <a:t> in </a:t>
            </a:r>
            <a:r>
              <a:rPr lang="it-IT" sz="4400" dirty="0" err="1" smtClean="0"/>
              <a:t>mainland</a:t>
            </a:r>
            <a:r>
              <a:rPr lang="it-IT" sz="4400" dirty="0" smtClean="0"/>
              <a:t> Europe.  </a:t>
            </a:r>
            <a:r>
              <a:rPr lang="it-IT" sz="4400" dirty="0" err="1" smtClean="0"/>
              <a:t>Britain’s</a:t>
            </a:r>
            <a:r>
              <a:rPr lang="it-IT" sz="4400" dirty="0" smtClean="0"/>
              <a:t> </a:t>
            </a:r>
            <a:r>
              <a:rPr lang="it-IT" sz="4400" dirty="0" err="1" smtClean="0"/>
              <a:t>wartime</a:t>
            </a:r>
            <a:r>
              <a:rPr lang="it-IT" sz="4400" dirty="0" smtClean="0"/>
              <a:t> </a:t>
            </a:r>
            <a:r>
              <a:rPr lang="it-IT" sz="4400" dirty="0" err="1" smtClean="0"/>
              <a:t>experiences</a:t>
            </a:r>
            <a:r>
              <a:rPr lang="it-IT" sz="4400" dirty="0" smtClean="0"/>
              <a:t> </a:t>
            </a:r>
            <a:r>
              <a:rPr lang="it-IT" sz="4400" dirty="0" err="1" smtClean="0"/>
              <a:t>reinforced</a:t>
            </a:r>
            <a:r>
              <a:rPr lang="it-IT" sz="4400" dirty="0" smtClean="0"/>
              <a:t> a </a:t>
            </a:r>
            <a:r>
              <a:rPr lang="it-IT" sz="4400" dirty="0" err="1" smtClean="0"/>
              <a:t>deep-felt</a:t>
            </a:r>
            <a:r>
              <a:rPr lang="it-IT" sz="4400" dirty="0" smtClean="0"/>
              <a:t> </a:t>
            </a:r>
            <a:r>
              <a:rPr lang="it-IT" sz="4400" dirty="0" err="1" smtClean="0"/>
              <a:t>sense</a:t>
            </a:r>
            <a:r>
              <a:rPr lang="it-IT" sz="4400" dirty="0" smtClean="0"/>
              <a:t> of </a:t>
            </a:r>
            <a:r>
              <a:rPr lang="it-IT" sz="4400" dirty="0" err="1" smtClean="0"/>
              <a:t>insularity</a:t>
            </a:r>
            <a:r>
              <a:rPr lang="it-IT" sz="4400" dirty="0" smtClean="0"/>
              <a:t> and </a:t>
            </a:r>
            <a:r>
              <a:rPr lang="it-IT" sz="4400" dirty="0" err="1" smtClean="0"/>
              <a:t>detachment</a:t>
            </a:r>
            <a:r>
              <a:rPr lang="it-IT" sz="4400" dirty="0" smtClean="0"/>
              <a:t> from the </a:t>
            </a:r>
            <a:r>
              <a:rPr lang="it-IT" sz="4400" dirty="0" err="1" smtClean="0"/>
              <a:t>continent</a:t>
            </a:r>
            <a:r>
              <a:rPr lang="it-IT" dirty="0" smtClean="0"/>
              <a:t>.  </a:t>
            </a:r>
            <a:endParaRPr lang="it-IT" dirty="0"/>
          </a:p>
        </p:txBody>
      </p:sp>
    </p:spTree>
    <p:extLst>
      <p:ext uri="{BB962C8B-B14F-4D97-AF65-F5344CB8AC3E}">
        <p14:creationId xmlns:p14="http://schemas.microsoft.com/office/powerpoint/2010/main" val="1098015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pPr algn="ctr"/>
            <a:r>
              <a:rPr lang="it-IT" dirty="0" err="1" smtClean="0"/>
              <a:t>British</a:t>
            </a:r>
            <a:r>
              <a:rPr lang="it-IT" dirty="0" smtClean="0"/>
              <a:t> </a:t>
            </a:r>
            <a:r>
              <a:rPr lang="it-IT" dirty="0" err="1"/>
              <a:t>P</a:t>
            </a:r>
            <a:r>
              <a:rPr lang="it-IT" dirty="0" err="1" smtClean="0"/>
              <a:t>erception</a:t>
            </a:r>
            <a:r>
              <a:rPr lang="it-IT" dirty="0" smtClean="0"/>
              <a:t> of Europe in 1945</a:t>
            </a:r>
            <a:endParaRPr lang="it-IT" dirty="0"/>
          </a:p>
        </p:txBody>
      </p:sp>
      <p:sp>
        <p:nvSpPr>
          <p:cNvPr id="4" name="Segnaposto contenuto 3"/>
          <p:cNvSpPr>
            <a:spLocks noGrp="1"/>
          </p:cNvSpPr>
          <p:nvPr>
            <p:ph idx="1"/>
          </p:nvPr>
        </p:nvSpPr>
        <p:spPr/>
        <p:txBody>
          <a:bodyPr>
            <a:normAutofit/>
          </a:bodyPr>
          <a:lstStyle/>
          <a:p>
            <a:pPr marL="514350" indent="-514350">
              <a:buAutoNum type="arabicPeriod"/>
            </a:pPr>
            <a:r>
              <a:rPr lang="it-IT" sz="4400" dirty="0" err="1"/>
              <a:t>British</a:t>
            </a:r>
            <a:r>
              <a:rPr lang="it-IT" sz="4400" dirty="0"/>
              <a:t> </a:t>
            </a:r>
            <a:r>
              <a:rPr lang="it-IT" sz="4400" dirty="0" err="1"/>
              <a:t>Perception</a:t>
            </a:r>
            <a:r>
              <a:rPr lang="it-IT" sz="4400" dirty="0"/>
              <a:t> of Europe in 1945</a:t>
            </a:r>
          </a:p>
        </p:txBody>
      </p:sp>
    </p:spTree>
    <p:extLst>
      <p:ext uri="{BB962C8B-B14F-4D97-AF65-F5344CB8AC3E}">
        <p14:creationId xmlns:p14="http://schemas.microsoft.com/office/powerpoint/2010/main" val="2282473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a:t>What does ‘hard’ or ‘soft’ Brexit mean?</a:t>
            </a:r>
            <a:endParaRPr lang="it-IT"/>
          </a:p>
        </p:txBody>
      </p:sp>
      <p:sp>
        <p:nvSpPr>
          <p:cNvPr id="3" name="Segnaposto contenuto 2"/>
          <p:cNvSpPr>
            <a:spLocks noGrp="1"/>
          </p:cNvSpPr>
          <p:nvPr>
            <p:ph idx="1"/>
          </p:nvPr>
        </p:nvSpPr>
        <p:spPr/>
        <p:txBody>
          <a:bodyPr/>
          <a:lstStyle/>
          <a:p>
            <a:pPr fontAlgn="base"/>
            <a:r>
              <a:rPr lang="en-GB" dirty="0"/>
              <a:t>Britain's departure from the European Union comes in both hard and soft versions.</a:t>
            </a:r>
            <a:endParaRPr lang="it-IT" dirty="0"/>
          </a:p>
          <a:p>
            <a:pPr fontAlgn="base"/>
            <a:r>
              <a:rPr lang="en-GB" dirty="0"/>
              <a:t>Supporters of a "soft" Brexit imagine a future where the UK retains some form of membership of the European Union single market in return for a degree of free movement.</a:t>
            </a:r>
            <a:endParaRPr lang="it-IT" dirty="0"/>
          </a:p>
          <a:p>
            <a:pPr fontAlgn="base"/>
            <a:r>
              <a:rPr lang="en-GB" dirty="0"/>
              <a:t>For those who back a "hard" Brexit, the better option is to leave the EU and the single market entirely and then have a relationship based - at least initially - on World Trade Organization rules.</a:t>
            </a:r>
            <a:endParaRPr lang="it-IT" dirty="0"/>
          </a:p>
          <a:p>
            <a:r>
              <a:rPr lang="en-GB" dirty="0"/>
              <a:t> </a:t>
            </a:r>
            <a:endParaRPr lang="it-IT" dirty="0"/>
          </a:p>
          <a:p>
            <a:endParaRPr lang="it-IT" dirty="0"/>
          </a:p>
        </p:txBody>
      </p:sp>
    </p:spTree>
    <p:extLst>
      <p:ext uri="{BB962C8B-B14F-4D97-AF65-F5344CB8AC3E}">
        <p14:creationId xmlns:p14="http://schemas.microsoft.com/office/powerpoint/2010/main" val="215167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Result</a:t>
            </a:r>
            <a:endParaRPr lang="it-IT" dirty="0"/>
          </a:p>
        </p:txBody>
      </p:sp>
      <p:sp>
        <p:nvSpPr>
          <p:cNvPr id="3" name="Segnaposto contenuto 2"/>
          <p:cNvSpPr>
            <a:spLocks noGrp="1"/>
          </p:cNvSpPr>
          <p:nvPr>
            <p:ph idx="1"/>
          </p:nvPr>
        </p:nvSpPr>
        <p:spPr/>
        <p:txBody>
          <a:bodyPr>
            <a:noAutofit/>
          </a:bodyPr>
          <a:lstStyle/>
          <a:p>
            <a:pPr marL="0" indent="0">
              <a:buNone/>
            </a:pPr>
            <a:r>
              <a:rPr lang="it-IT" sz="4400" dirty="0" err="1" smtClean="0"/>
              <a:t>Pathological</a:t>
            </a:r>
            <a:r>
              <a:rPr lang="it-IT" sz="4400" dirty="0" smtClean="0"/>
              <a:t> </a:t>
            </a:r>
            <a:r>
              <a:rPr lang="it-IT" sz="4400" dirty="0" err="1" smtClean="0"/>
              <a:t>distrust</a:t>
            </a:r>
            <a:r>
              <a:rPr lang="it-IT" sz="4400" dirty="0" smtClean="0"/>
              <a:t> </a:t>
            </a:r>
            <a:r>
              <a:rPr lang="it-IT" sz="4400" dirty="0" err="1" smtClean="0"/>
              <a:t>strengthened</a:t>
            </a:r>
            <a:r>
              <a:rPr lang="it-IT" sz="4400" dirty="0" smtClean="0"/>
              <a:t> the case </a:t>
            </a:r>
            <a:r>
              <a:rPr lang="it-IT" sz="4400" dirty="0" err="1" smtClean="0"/>
              <a:t>against</a:t>
            </a:r>
            <a:r>
              <a:rPr lang="it-IT" sz="4400" dirty="0" smtClean="0"/>
              <a:t> </a:t>
            </a:r>
            <a:r>
              <a:rPr lang="it-IT" sz="4400" dirty="0" err="1" smtClean="0"/>
              <a:t>too</a:t>
            </a:r>
            <a:r>
              <a:rPr lang="it-IT" sz="4400" dirty="0" smtClean="0"/>
              <a:t> strong an </a:t>
            </a:r>
            <a:r>
              <a:rPr lang="it-IT" sz="4400" dirty="0" err="1" smtClean="0"/>
              <a:t>involvement</a:t>
            </a:r>
            <a:r>
              <a:rPr lang="it-IT" sz="4400" dirty="0" smtClean="0"/>
              <a:t> in </a:t>
            </a:r>
            <a:r>
              <a:rPr lang="it-IT" sz="4400" dirty="0" err="1" smtClean="0"/>
              <a:t>mainland</a:t>
            </a:r>
            <a:r>
              <a:rPr lang="it-IT" sz="4400" dirty="0" smtClean="0"/>
              <a:t> Europe.</a:t>
            </a:r>
          </a:p>
          <a:p>
            <a:pPr marL="0" indent="0">
              <a:buNone/>
            </a:pPr>
            <a:endParaRPr lang="it-IT" sz="4400" dirty="0"/>
          </a:p>
          <a:p>
            <a:pPr marL="0" indent="0">
              <a:buNone/>
            </a:pPr>
            <a:r>
              <a:rPr lang="it-IT" sz="4400" dirty="0" smtClean="0"/>
              <a:t>The </a:t>
            </a:r>
            <a:r>
              <a:rPr lang="it-IT" sz="4400" dirty="0" err="1" smtClean="0"/>
              <a:t>European</a:t>
            </a:r>
            <a:r>
              <a:rPr lang="it-IT" sz="4400" dirty="0" smtClean="0"/>
              <a:t> </a:t>
            </a:r>
            <a:r>
              <a:rPr lang="it-IT" sz="4400" dirty="0" err="1" smtClean="0"/>
              <a:t>continent</a:t>
            </a:r>
            <a:r>
              <a:rPr lang="it-IT" sz="4400" dirty="0" smtClean="0"/>
              <a:t> </a:t>
            </a:r>
            <a:r>
              <a:rPr lang="it-IT" sz="4400" dirty="0" err="1" smtClean="0"/>
              <a:t>did</a:t>
            </a:r>
            <a:r>
              <a:rPr lang="it-IT" sz="4400" dirty="0" smtClean="0"/>
              <a:t> </a:t>
            </a:r>
            <a:r>
              <a:rPr lang="it-IT" sz="4400" dirty="0" err="1" smtClean="0"/>
              <a:t>not</a:t>
            </a:r>
            <a:r>
              <a:rPr lang="it-IT" sz="4400" dirty="0" smtClean="0"/>
              <a:t> </a:t>
            </a:r>
            <a:r>
              <a:rPr lang="it-IT" sz="4400" dirty="0" err="1" smtClean="0"/>
              <a:t>represent</a:t>
            </a:r>
            <a:r>
              <a:rPr lang="it-IT" sz="4400" dirty="0" smtClean="0"/>
              <a:t> the major, </a:t>
            </a:r>
            <a:r>
              <a:rPr lang="it-IT" sz="4400" dirty="0" err="1" smtClean="0"/>
              <a:t>exclusive</a:t>
            </a:r>
            <a:r>
              <a:rPr lang="it-IT" sz="4400" dirty="0" smtClean="0"/>
              <a:t> area of </a:t>
            </a:r>
            <a:r>
              <a:rPr lang="it-IT" sz="4400" dirty="0" err="1" smtClean="0"/>
              <a:t>British</a:t>
            </a:r>
            <a:r>
              <a:rPr lang="it-IT" sz="4400" dirty="0" smtClean="0"/>
              <a:t> </a:t>
            </a:r>
            <a:r>
              <a:rPr lang="it-IT" sz="4400" dirty="0" err="1" smtClean="0"/>
              <a:t>strategic</a:t>
            </a:r>
            <a:r>
              <a:rPr lang="it-IT" sz="4400" dirty="0" smtClean="0"/>
              <a:t> </a:t>
            </a:r>
            <a:r>
              <a:rPr lang="it-IT" sz="4400" dirty="0" err="1" smtClean="0"/>
              <a:t>interest</a:t>
            </a:r>
            <a:r>
              <a:rPr lang="it-IT" sz="4400" dirty="0" smtClean="0"/>
              <a:t>.</a:t>
            </a:r>
            <a:endParaRPr lang="it-IT" sz="4400" dirty="0"/>
          </a:p>
        </p:txBody>
      </p:sp>
    </p:spTree>
    <p:extLst>
      <p:ext uri="{BB962C8B-B14F-4D97-AF65-F5344CB8AC3E}">
        <p14:creationId xmlns:p14="http://schemas.microsoft.com/office/powerpoint/2010/main" val="3504464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‘Standing Alone’</a:t>
            </a:r>
            <a:endParaRPr lang="it-IT" dirty="0"/>
          </a:p>
        </p:txBody>
      </p:sp>
      <p:sp>
        <p:nvSpPr>
          <p:cNvPr id="3" name="Segnaposto contenuto 2"/>
          <p:cNvSpPr>
            <a:spLocks noGrp="1"/>
          </p:cNvSpPr>
          <p:nvPr>
            <p:ph idx="1"/>
          </p:nvPr>
        </p:nvSpPr>
        <p:spPr/>
        <p:txBody>
          <a:bodyPr>
            <a:noAutofit/>
          </a:bodyPr>
          <a:lstStyle/>
          <a:p>
            <a:pPr marL="0" indent="0">
              <a:buNone/>
            </a:pPr>
            <a:r>
              <a:rPr lang="it-IT" sz="3200" dirty="0" smtClean="0"/>
              <a:t>Britain </a:t>
            </a:r>
            <a:r>
              <a:rPr lang="it-IT" sz="3200" dirty="0" err="1" smtClean="0"/>
              <a:t>had</a:t>
            </a:r>
            <a:r>
              <a:rPr lang="it-IT" sz="3200" dirty="0" smtClean="0"/>
              <a:t> </a:t>
            </a:r>
            <a:r>
              <a:rPr lang="it-IT" sz="3200" dirty="0" err="1" smtClean="0"/>
              <a:t>escaped</a:t>
            </a:r>
            <a:r>
              <a:rPr lang="it-IT" sz="3200" dirty="0" smtClean="0"/>
              <a:t> the </a:t>
            </a:r>
            <a:r>
              <a:rPr lang="it-IT" sz="3200" dirty="0" err="1" smtClean="0"/>
              <a:t>mainland</a:t>
            </a:r>
            <a:r>
              <a:rPr lang="it-IT" sz="3200" dirty="0" smtClean="0"/>
              <a:t> </a:t>
            </a:r>
            <a:r>
              <a:rPr lang="it-IT" sz="3200" dirty="0" err="1" smtClean="0"/>
              <a:t>European</a:t>
            </a:r>
            <a:r>
              <a:rPr lang="it-IT" sz="3200" dirty="0" smtClean="0"/>
              <a:t> trauma of </a:t>
            </a:r>
            <a:r>
              <a:rPr lang="it-IT" sz="3200" dirty="0" err="1" smtClean="0"/>
              <a:t>invasion</a:t>
            </a:r>
            <a:r>
              <a:rPr lang="it-IT" sz="3200" dirty="0" smtClean="0"/>
              <a:t>, </a:t>
            </a:r>
            <a:r>
              <a:rPr lang="it-IT" sz="3200" dirty="0" err="1" smtClean="0"/>
              <a:t>defeat</a:t>
            </a:r>
            <a:r>
              <a:rPr lang="it-IT" sz="3200" dirty="0" smtClean="0"/>
              <a:t> and </a:t>
            </a:r>
            <a:r>
              <a:rPr lang="it-IT" sz="3200" dirty="0" err="1" smtClean="0"/>
              <a:t>occupation</a:t>
            </a:r>
            <a:r>
              <a:rPr lang="it-IT" sz="3200" dirty="0" smtClean="0"/>
              <a:t>.</a:t>
            </a:r>
          </a:p>
          <a:p>
            <a:pPr marL="0" indent="0">
              <a:buNone/>
            </a:pPr>
            <a:endParaRPr lang="it-IT" sz="3200" dirty="0"/>
          </a:p>
          <a:p>
            <a:pPr marL="0" indent="0">
              <a:buNone/>
            </a:pPr>
            <a:r>
              <a:rPr lang="it-IT" sz="3200" dirty="0" err="1" smtClean="0"/>
              <a:t>This</a:t>
            </a:r>
            <a:r>
              <a:rPr lang="it-IT" sz="3200" dirty="0" smtClean="0"/>
              <a:t> </a:t>
            </a:r>
            <a:r>
              <a:rPr lang="it-IT" sz="3200" dirty="0" err="1" smtClean="0"/>
              <a:t>wartime</a:t>
            </a:r>
            <a:r>
              <a:rPr lang="it-IT" sz="3200" dirty="0" smtClean="0"/>
              <a:t> </a:t>
            </a:r>
            <a:r>
              <a:rPr lang="it-IT" sz="3200" dirty="0" err="1" smtClean="0"/>
              <a:t>experience</a:t>
            </a:r>
            <a:r>
              <a:rPr lang="it-IT" sz="3200" dirty="0" smtClean="0"/>
              <a:t> </a:t>
            </a:r>
            <a:r>
              <a:rPr lang="it-IT" sz="3200" dirty="0" err="1" smtClean="0"/>
              <a:t>reinforced</a:t>
            </a:r>
            <a:r>
              <a:rPr lang="it-IT" sz="3200" dirty="0" smtClean="0"/>
              <a:t> </a:t>
            </a:r>
            <a:r>
              <a:rPr lang="it-IT" sz="3200" dirty="0" err="1" smtClean="0"/>
              <a:t>British</a:t>
            </a:r>
            <a:r>
              <a:rPr lang="it-IT" sz="3200" dirty="0" smtClean="0"/>
              <a:t> </a:t>
            </a:r>
            <a:r>
              <a:rPr lang="it-IT" sz="3200" dirty="0" err="1" smtClean="0"/>
              <a:t>national</a:t>
            </a:r>
            <a:r>
              <a:rPr lang="it-IT" sz="3200" dirty="0" smtClean="0"/>
              <a:t> culture, </a:t>
            </a:r>
            <a:r>
              <a:rPr lang="it-IT" sz="3200" dirty="0" err="1" smtClean="0"/>
              <a:t>institutions</a:t>
            </a:r>
            <a:r>
              <a:rPr lang="it-IT" sz="3200" dirty="0" smtClean="0"/>
              <a:t> and </a:t>
            </a:r>
            <a:r>
              <a:rPr lang="it-IT" sz="3200" dirty="0" err="1" smtClean="0"/>
              <a:t>sovereignity</a:t>
            </a:r>
            <a:r>
              <a:rPr lang="it-IT" sz="3200" dirty="0" smtClean="0"/>
              <a:t>.</a:t>
            </a:r>
          </a:p>
          <a:p>
            <a:pPr marL="0" indent="0">
              <a:buNone/>
            </a:pPr>
            <a:endParaRPr lang="it-IT" sz="3200" dirty="0"/>
          </a:p>
          <a:p>
            <a:pPr marL="0" indent="0">
              <a:buNone/>
            </a:pPr>
            <a:r>
              <a:rPr lang="it-IT" sz="3200" dirty="0" smtClean="0"/>
              <a:t>‘Standing alone’ </a:t>
            </a:r>
            <a:r>
              <a:rPr lang="it-IT" sz="3200" dirty="0" err="1" smtClean="0"/>
              <a:t>imagery</a:t>
            </a:r>
            <a:r>
              <a:rPr lang="it-IT" sz="3200" dirty="0" smtClean="0"/>
              <a:t> </a:t>
            </a:r>
            <a:r>
              <a:rPr lang="it-IT" sz="3200" dirty="0" err="1" smtClean="0"/>
              <a:t>as</a:t>
            </a:r>
            <a:r>
              <a:rPr lang="it-IT" sz="3200" dirty="0" smtClean="0"/>
              <a:t> the sole </a:t>
            </a:r>
            <a:r>
              <a:rPr lang="it-IT" sz="3200" dirty="0" err="1" smtClean="0"/>
              <a:t>wall</a:t>
            </a:r>
            <a:r>
              <a:rPr lang="it-IT" sz="3200" dirty="0" smtClean="0"/>
              <a:t> of </a:t>
            </a:r>
            <a:r>
              <a:rPr lang="it-IT" sz="3200" dirty="0" err="1" smtClean="0"/>
              <a:t>defence</a:t>
            </a:r>
            <a:r>
              <a:rPr lang="it-IT" sz="3200" dirty="0" smtClean="0"/>
              <a:t> </a:t>
            </a:r>
            <a:r>
              <a:rPr lang="it-IT" sz="3200" dirty="0" err="1" smtClean="0"/>
              <a:t>against</a:t>
            </a:r>
            <a:r>
              <a:rPr lang="it-IT" sz="3200" dirty="0" smtClean="0"/>
              <a:t> Nazi Germany </a:t>
            </a:r>
            <a:r>
              <a:rPr lang="it-IT" sz="3200" dirty="0" err="1" smtClean="0"/>
              <a:t>created</a:t>
            </a:r>
            <a:r>
              <a:rPr lang="it-IT" sz="3200" dirty="0" smtClean="0"/>
              <a:t> strong </a:t>
            </a:r>
            <a:r>
              <a:rPr lang="it-IT" sz="3200" dirty="0" err="1" smtClean="0"/>
              <a:t>sense</a:t>
            </a:r>
            <a:r>
              <a:rPr lang="it-IT" sz="3200" dirty="0" smtClean="0"/>
              <a:t> </a:t>
            </a:r>
            <a:r>
              <a:rPr lang="it-IT" sz="3200" dirty="0" err="1" smtClean="0"/>
              <a:t>both</a:t>
            </a:r>
            <a:r>
              <a:rPr lang="it-IT" sz="3200" dirty="0" smtClean="0"/>
              <a:t> in </a:t>
            </a:r>
            <a:r>
              <a:rPr lang="it-IT" sz="3200" dirty="0" err="1" smtClean="0"/>
              <a:t>policymakers</a:t>
            </a:r>
            <a:r>
              <a:rPr lang="it-IT" sz="3200" dirty="0" smtClean="0"/>
              <a:t> and the </a:t>
            </a:r>
            <a:r>
              <a:rPr lang="it-IT" sz="3200" dirty="0" err="1" smtClean="0"/>
              <a:t>British</a:t>
            </a:r>
            <a:r>
              <a:rPr lang="it-IT" sz="3200" dirty="0" smtClean="0"/>
              <a:t> public of moral </a:t>
            </a:r>
            <a:r>
              <a:rPr lang="it-IT" sz="3200" dirty="0" err="1" smtClean="0"/>
              <a:t>superiority</a:t>
            </a:r>
            <a:r>
              <a:rPr lang="it-IT" sz="3200" dirty="0" smtClean="0"/>
              <a:t> and of </a:t>
            </a:r>
            <a:r>
              <a:rPr lang="it-IT" sz="3200" dirty="0" err="1" smtClean="0"/>
              <a:t>unequalled</a:t>
            </a:r>
            <a:r>
              <a:rPr lang="it-IT" sz="3200" dirty="0" smtClean="0"/>
              <a:t> leadership </a:t>
            </a:r>
            <a:r>
              <a:rPr lang="it-IT" sz="3200" dirty="0" err="1" smtClean="0"/>
              <a:t>qualities</a:t>
            </a:r>
            <a:r>
              <a:rPr lang="it-IT" sz="3200" dirty="0" smtClean="0"/>
              <a:t> in Europe.</a:t>
            </a:r>
          </a:p>
        </p:txBody>
      </p:sp>
    </p:spTree>
    <p:extLst>
      <p:ext uri="{BB962C8B-B14F-4D97-AF65-F5344CB8AC3E}">
        <p14:creationId xmlns:p14="http://schemas.microsoft.com/office/powerpoint/2010/main" val="4011208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dirty="0" smtClean="0"/>
              <a:t>Great </a:t>
            </a:r>
            <a:r>
              <a:rPr lang="it-IT" dirty="0" err="1" smtClean="0"/>
              <a:t>Power</a:t>
            </a:r>
            <a:r>
              <a:rPr lang="it-IT" dirty="0" smtClean="0"/>
              <a:t> Status</a:t>
            </a:r>
            <a:endParaRPr lang="it-IT" dirty="0"/>
          </a:p>
        </p:txBody>
      </p:sp>
      <p:sp>
        <p:nvSpPr>
          <p:cNvPr id="3" name="Segnaposto contenuto 2"/>
          <p:cNvSpPr>
            <a:spLocks noGrp="1"/>
          </p:cNvSpPr>
          <p:nvPr>
            <p:ph idx="1"/>
          </p:nvPr>
        </p:nvSpPr>
        <p:spPr/>
        <p:txBody>
          <a:bodyPr>
            <a:normAutofit/>
          </a:bodyPr>
          <a:lstStyle/>
          <a:p>
            <a:pPr marL="971550" lvl="1" indent="-514350">
              <a:buAutoNum type="arabicPeriod"/>
            </a:pPr>
            <a:r>
              <a:rPr lang="it-IT" sz="3600" dirty="0" smtClean="0"/>
              <a:t>The UK </a:t>
            </a:r>
            <a:r>
              <a:rPr lang="it-IT" sz="3600" dirty="0" err="1" smtClean="0"/>
              <a:t>was</a:t>
            </a:r>
            <a:r>
              <a:rPr lang="it-IT" sz="3600" dirty="0" smtClean="0"/>
              <a:t> </a:t>
            </a:r>
            <a:r>
              <a:rPr lang="it-IT" sz="3600" dirty="0" err="1" smtClean="0"/>
              <a:t>one</a:t>
            </a:r>
            <a:r>
              <a:rPr lang="it-IT" sz="3600" dirty="0" smtClean="0"/>
              <a:t> of the </a:t>
            </a:r>
            <a:r>
              <a:rPr lang="it-IT" sz="3600" dirty="0" err="1" smtClean="0"/>
              <a:t>victorious</a:t>
            </a:r>
            <a:r>
              <a:rPr lang="it-IT" sz="3600" dirty="0" smtClean="0"/>
              <a:t> </a:t>
            </a:r>
            <a:r>
              <a:rPr lang="it-IT" sz="3600" dirty="0" err="1" smtClean="0"/>
              <a:t>powers</a:t>
            </a:r>
            <a:r>
              <a:rPr lang="it-IT" sz="3600" dirty="0" smtClean="0"/>
              <a:t> </a:t>
            </a:r>
            <a:r>
              <a:rPr lang="it-IT" sz="3600" dirty="0" err="1" smtClean="0"/>
              <a:t>along</a:t>
            </a:r>
            <a:r>
              <a:rPr lang="it-IT" sz="3600" dirty="0" smtClean="0"/>
              <a:t> with the USA and the USSR.</a:t>
            </a:r>
          </a:p>
          <a:p>
            <a:pPr marL="971550" lvl="1" indent="-514350">
              <a:buAutoNum type="arabicPeriod"/>
            </a:pPr>
            <a:r>
              <a:rPr lang="it-IT" sz="3600" dirty="0" err="1" smtClean="0"/>
              <a:t>Its</a:t>
            </a:r>
            <a:r>
              <a:rPr lang="it-IT" sz="3600" dirty="0" smtClean="0"/>
              <a:t> </a:t>
            </a:r>
            <a:r>
              <a:rPr lang="it-IT" sz="3600" dirty="0" err="1" smtClean="0"/>
              <a:t>widespread</a:t>
            </a:r>
            <a:r>
              <a:rPr lang="it-IT" sz="3600" dirty="0" smtClean="0"/>
              <a:t> </a:t>
            </a:r>
            <a:r>
              <a:rPr lang="it-IT" sz="3600" dirty="0" err="1" smtClean="0"/>
              <a:t>overseas</a:t>
            </a:r>
            <a:r>
              <a:rPr lang="it-IT" sz="3600" dirty="0" smtClean="0"/>
              <a:t> </a:t>
            </a:r>
            <a:r>
              <a:rPr lang="it-IT" sz="3600" dirty="0" err="1" smtClean="0"/>
              <a:t>ties</a:t>
            </a:r>
            <a:r>
              <a:rPr lang="it-IT" sz="3600" dirty="0" smtClean="0"/>
              <a:t> with the Empire and </a:t>
            </a:r>
            <a:r>
              <a:rPr lang="it-IT" sz="3600" dirty="0" err="1" smtClean="0"/>
              <a:t>then</a:t>
            </a:r>
            <a:r>
              <a:rPr lang="it-IT" sz="3600" dirty="0" smtClean="0"/>
              <a:t> Commonwealth </a:t>
            </a:r>
            <a:r>
              <a:rPr lang="it-IT" sz="3600" dirty="0" err="1" smtClean="0"/>
              <a:t>seemed</a:t>
            </a:r>
            <a:r>
              <a:rPr lang="it-IT" sz="3600" dirty="0" smtClean="0"/>
              <a:t> to </a:t>
            </a:r>
            <a:r>
              <a:rPr lang="it-IT" sz="3600" dirty="0" err="1" smtClean="0"/>
              <a:t>confirm</a:t>
            </a:r>
            <a:r>
              <a:rPr lang="it-IT" sz="3600" dirty="0" smtClean="0"/>
              <a:t> the </a:t>
            </a:r>
            <a:r>
              <a:rPr lang="it-IT" sz="3600" dirty="0" err="1" smtClean="0"/>
              <a:t>UK’s</a:t>
            </a:r>
            <a:r>
              <a:rPr lang="it-IT" sz="3600" dirty="0" smtClean="0"/>
              <a:t> position </a:t>
            </a:r>
            <a:r>
              <a:rPr lang="it-IT" sz="3600" dirty="0" err="1" smtClean="0"/>
              <a:t>as</a:t>
            </a:r>
            <a:r>
              <a:rPr lang="it-IT" sz="3600" dirty="0" smtClean="0"/>
              <a:t> a global </a:t>
            </a:r>
            <a:r>
              <a:rPr lang="it-IT" sz="3600" dirty="0" err="1" smtClean="0"/>
              <a:t>power</a:t>
            </a:r>
            <a:r>
              <a:rPr lang="it-IT" sz="3600" dirty="0" smtClean="0"/>
              <a:t>.</a:t>
            </a:r>
          </a:p>
          <a:p>
            <a:pPr marL="971550" lvl="1" indent="-514350">
              <a:buAutoNum type="arabicPeriod"/>
            </a:pPr>
            <a:r>
              <a:rPr lang="it-IT" sz="3600" dirty="0" err="1" smtClean="0"/>
              <a:t>This</a:t>
            </a:r>
            <a:r>
              <a:rPr lang="it-IT" sz="3600" dirty="0" smtClean="0"/>
              <a:t> feeling of global status and </a:t>
            </a:r>
            <a:r>
              <a:rPr lang="it-IT" sz="3600" dirty="0" err="1" smtClean="0"/>
              <a:t>importance</a:t>
            </a:r>
            <a:r>
              <a:rPr lang="it-IT" sz="3600" dirty="0" smtClean="0"/>
              <a:t> </a:t>
            </a:r>
            <a:r>
              <a:rPr lang="it-IT" sz="3600" dirty="0" err="1" smtClean="0"/>
              <a:t>influenced</a:t>
            </a:r>
            <a:r>
              <a:rPr lang="it-IT" sz="3600" dirty="0" smtClean="0"/>
              <a:t> </a:t>
            </a:r>
            <a:r>
              <a:rPr lang="it-IT" sz="3600" dirty="0" err="1" smtClean="0"/>
              <a:t>how</a:t>
            </a:r>
            <a:r>
              <a:rPr lang="it-IT" sz="3600" dirty="0" smtClean="0"/>
              <a:t> the UK </a:t>
            </a:r>
            <a:r>
              <a:rPr lang="it-IT" sz="3600" dirty="0" err="1" smtClean="0"/>
              <a:t>managed</a:t>
            </a:r>
            <a:r>
              <a:rPr lang="it-IT" sz="3600" dirty="0" smtClean="0"/>
              <a:t> </a:t>
            </a:r>
            <a:r>
              <a:rPr lang="it-IT" sz="3600" dirty="0" err="1" smtClean="0"/>
              <a:t>mainland</a:t>
            </a:r>
            <a:r>
              <a:rPr lang="it-IT" sz="3600" dirty="0" smtClean="0"/>
              <a:t> </a:t>
            </a:r>
            <a:r>
              <a:rPr lang="it-IT" sz="3600" dirty="0" err="1" smtClean="0"/>
              <a:t>European</a:t>
            </a:r>
            <a:r>
              <a:rPr lang="it-IT" sz="3600" dirty="0" smtClean="0"/>
              <a:t> </a:t>
            </a:r>
            <a:r>
              <a:rPr lang="it-IT" sz="3600" dirty="0" err="1" smtClean="0"/>
              <a:t>affairs</a:t>
            </a:r>
            <a:r>
              <a:rPr lang="it-IT" sz="3600" dirty="0" smtClean="0"/>
              <a:t>.</a:t>
            </a:r>
            <a:r>
              <a:rPr lang="it-IT" sz="2800" dirty="0" smtClean="0"/>
              <a:t>	</a:t>
            </a:r>
            <a:endParaRPr lang="it-IT" sz="2800" dirty="0"/>
          </a:p>
        </p:txBody>
      </p:sp>
    </p:spTree>
    <p:extLst>
      <p:ext uri="{BB962C8B-B14F-4D97-AF65-F5344CB8AC3E}">
        <p14:creationId xmlns:p14="http://schemas.microsoft.com/office/powerpoint/2010/main" val="36071006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4979607"/>
          </a:xfrm>
        </p:spPr>
        <p:txBody>
          <a:bodyPr/>
          <a:lstStyle/>
          <a:p>
            <a:r>
              <a:rPr lang="it-IT" dirty="0" err="1" smtClean="0"/>
              <a:t>But</a:t>
            </a:r>
            <a:r>
              <a:rPr lang="it-IT" dirty="0" smtClean="0"/>
              <a:t> </a:t>
            </a:r>
            <a:r>
              <a:rPr lang="it-IT" dirty="0" err="1" smtClean="0"/>
              <a:t>was</a:t>
            </a:r>
            <a:r>
              <a:rPr lang="it-IT" dirty="0" smtClean="0"/>
              <a:t> post-war Britain </a:t>
            </a:r>
            <a:r>
              <a:rPr lang="it-IT" dirty="0" err="1" smtClean="0"/>
              <a:t>still</a:t>
            </a:r>
            <a:r>
              <a:rPr lang="it-IT" dirty="0" smtClean="0"/>
              <a:t> a global </a:t>
            </a:r>
            <a:r>
              <a:rPr lang="it-IT" dirty="0" err="1" smtClean="0"/>
              <a:t>power</a:t>
            </a:r>
            <a:r>
              <a:rPr lang="it-IT" dirty="0" smtClean="0"/>
              <a:t>?</a:t>
            </a:r>
            <a:endParaRPr lang="it-IT" dirty="0"/>
          </a:p>
        </p:txBody>
      </p:sp>
    </p:spTree>
    <p:extLst>
      <p:ext uri="{BB962C8B-B14F-4D97-AF65-F5344CB8AC3E}">
        <p14:creationId xmlns:p14="http://schemas.microsoft.com/office/powerpoint/2010/main" val="745568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600" dirty="0" smtClean="0"/>
              <a:t/>
            </a:r>
            <a:br>
              <a:rPr lang="it-IT" sz="3600" dirty="0" smtClean="0"/>
            </a:br>
            <a:r>
              <a:rPr lang="it-IT" sz="3600" dirty="0"/>
              <a:t/>
            </a:r>
            <a:br>
              <a:rPr lang="it-IT" sz="3600" dirty="0"/>
            </a:br>
            <a:r>
              <a:rPr lang="it-IT" sz="3600" dirty="0" smtClean="0"/>
              <a:t/>
            </a:r>
            <a:br>
              <a:rPr lang="it-IT" sz="3600" dirty="0" smtClean="0"/>
            </a:br>
            <a:r>
              <a:rPr lang="it-IT" sz="3600" dirty="0"/>
              <a:t/>
            </a:r>
            <a:br>
              <a:rPr lang="it-IT" sz="3600" dirty="0"/>
            </a:br>
            <a:r>
              <a:rPr lang="it-IT" sz="3600" dirty="0" smtClean="0"/>
              <a:t/>
            </a:r>
            <a:br>
              <a:rPr lang="it-IT" sz="3600" dirty="0" smtClean="0"/>
            </a:br>
            <a:r>
              <a:rPr lang="it-IT" sz="3600" dirty="0"/>
              <a:t/>
            </a:r>
            <a:br>
              <a:rPr lang="it-IT" sz="3600" dirty="0"/>
            </a:br>
            <a:r>
              <a:rPr lang="it-IT" sz="3600" dirty="0" smtClean="0"/>
              <a:t/>
            </a:r>
            <a:br>
              <a:rPr lang="it-IT" sz="3600" dirty="0" smtClean="0"/>
            </a:br>
            <a:r>
              <a:rPr lang="it-IT" sz="3600" dirty="0"/>
              <a:t/>
            </a:r>
            <a:br>
              <a:rPr lang="it-IT" sz="3600" dirty="0"/>
            </a:br>
            <a:r>
              <a:rPr lang="it-IT" sz="3600" dirty="0" smtClean="0"/>
              <a:t>The </a:t>
            </a:r>
            <a:r>
              <a:rPr lang="it-IT" sz="3600" dirty="0" err="1" smtClean="0"/>
              <a:t>Answer</a:t>
            </a:r>
            <a:r>
              <a:rPr lang="it-IT" sz="3600" dirty="0" smtClean="0"/>
              <a:t> </a:t>
            </a:r>
            <a:r>
              <a:rPr lang="it-IT" sz="3600" dirty="0" err="1" smtClean="0"/>
              <a:t>is</a:t>
            </a:r>
            <a:r>
              <a:rPr lang="it-IT" sz="3600" dirty="0" smtClean="0"/>
              <a:t> NO</a:t>
            </a:r>
            <a:br>
              <a:rPr lang="it-IT" sz="3600" dirty="0" smtClean="0"/>
            </a:br>
            <a:r>
              <a:rPr lang="it-IT" sz="3600" dirty="0"/>
              <a:t/>
            </a:r>
            <a:br>
              <a:rPr lang="it-IT" sz="3600" dirty="0"/>
            </a:br>
            <a:r>
              <a:rPr lang="it-IT" sz="3600" dirty="0" smtClean="0"/>
              <a:t/>
            </a:r>
            <a:br>
              <a:rPr lang="it-IT" sz="3600" dirty="0" smtClean="0"/>
            </a:br>
            <a:r>
              <a:rPr lang="it-IT" sz="3600" dirty="0"/>
              <a:t/>
            </a:r>
            <a:br>
              <a:rPr lang="it-IT" sz="3600" dirty="0"/>
            </a:br>
            <a:r>
              <a:rPr lang="it-IT" sz="3600" dirty="0" smtClean="0"/>
              <a:t/>
            </a:r>
            <a:br>
              <a:rPr lang="it-IT" sz="3600" dirty="0" smtClean="0"/>
            </a:br>
            <a:r>
              <a:rPr lang="it-IT" sz="3600" dirty="0"/>
              <a:t/>
            </a:r>
            <a:br>
              <a:rPr lang="it-IT" sz="3600" dirty="0"/>
            </a:br>
            <a:r>
              <a:rPr lang="it-IT" sz="3600" dirty="0" smtClean="0"/>
              <a:t/>
            </a:r>
            <a:br>
              <a:rPr lang="it-IT" sz="3600" dirty="0" smtClean="0"/>
            </a:br>
            <a:endParaRPr lang="it-IT" sz="3600" dirty="0"/>
          </a:p>
        </p:txBody>
      </p:sp>
      <p:sp>
        <p:nvSpPr>
          <p:cNvPr id="4" name="Segnaposto contenuto 3"/>
          <p:cNvSpPr>
            <a:spLocks noGrp="1"/>
          </p:cNvSpPr>
          <p:nvPr>
            <p:ph idx="1"/>
          </p:nvPr>
        </p:nvSpPr>
        <p:spPr/>
        <p:txBody>
          <a:bodyPr>
            <a:normAutofit lnSpcReduction="10000"/>
          </a:bodyPr>
          <a:lstStyle/>
          <a:p>
            <a:endParaRPr lang="it-IT" dirty="0" smtClean="0"/>
          </a:p>
          <a:p>
            <a:endParaRPr lang="it-IT" dirty="0"/>
          </a:p>
          <a:p>
            <a:pPr marL="0" indent="0">
              <a:buNone/>
            </a:pPr>
            <a:r>
              <a:rPr lang="it-IT" dirty="0" smtClean="0"/>
              <a:t>1.	</a:t>
            </a:r>
            <a:r>
              <a:rPr lang="it-IT" dirty="0" err="1" smtClean="0"/>
              <a:t>Britain’s</a:t>
            </a:r>
            <a:r>
              <a:rPr lang="it-IT" dirty="0" smtClean="0"/>
              <a:t> </a:t>
            </a:r>
            <a:r>
              <a:rPr lang="it-IT" dirty="0" err="1" smtClean="0"/>
              <a:t>economic</a:t>
            </a:r>
            <a:r>
              <a:rPr lang="it-IT" dirty="0" smtClean="0"/>
              <a:t> </a:t>
            </a:r>
            <a:r>
              <a:rPr lang="it-IT" dirty="0" err="1" smtClean="0"/>
              <a:t>decline</a:t>
            </a:r>
            <a:r>
              <a:rPr lang="it-IT" dirty="0" smtClean="0"/>
              <a:t> </a:t>
            </a:r>
            <a:r>
              <a:rPr lang="it-IT" dirty="0" err="1" smtClean="0"/>
              <a:t>had</a:t>
            </a:r>
            <a:r>
              <a:rPr lang="it-IT" dirty="0" smtClean="0"/>
              <a:t> </a:t>
            </a:r>
            <a:r>
              <a:rPr lang="it-IT" dirty="0" err="1" smtClean="0"/>
              <a:t>already</a:t>
            </a:r>
            <a:r>
              <a:rPr lang="it-IT" dirty="0" smtClean="0"/>
              <a:t> </a:t>
            </a:r>
            <a:r>
              <a:rPr lang="it-IT" dirty="0" err="1" smtClean="0"/>
              <a:t>begun</a:t>
            </a:r>
            <a:r>
              <a:rPr lang="it-IT" dirty="0" smtClean="0"/>
              <a:t> </a:t>
            </a:r>
            <a:r>
              <a:rPr lang="it-IT" dirty="0" err="1" smtClean="0"/>
              <a:t>before</a:t>
            </a:r>
            <a:r>
              <a:rPr lang="it-IT" dirty="0" smtClean="0"/>
              <a:t> the war.</a:t>
            </a:r>
            <a:endParaRPr lang="it-IT" dirty="0"/>
          </a:p>
          <a:p>
            <a:pPr marL="0" indent="0">
              <a:buNone/>
            </a:pPr>
            <a:r>
              <a:rPr lang="it-IT" dirty="0" smtClean="0"/>
              <a:t>2.	</a:t>
            </a:r>
            <a:r>
              <a:rPr lang="it-IT" dirty="0" err="1" smtClean="0"/>
              <a:t>Despite</a:t>
            </a:r>
            <a:r>
              <a:rPr lang="it-IT" dirty="0" smtClean="0"/>
              <a:t> </a:t>
            </a:r>
            <a:r>
              <a:rPr lang="it-IT" dirty="0" err="1"/>
              <a:t>her</a:t>
            </a:r>
            <a:r>
              <a:rPr lang="it-IT" dirty="0"/>
              <a:t> </a:t>
            </a:r>
            <a:r>
              <a:rPr lang="it-IT" dirty="0" err="1"/>
              <a:t>powerful</a:t>
            </a:r>
            <a:r>
              <a:rPr lang="it-IT" dirty="0"/>
              <a:t> </a:t>
            </a:r>
            <a:r>
              <a:rPr lang="it-IT" dirty="0" err="1"/>
              <a:t>army</a:t>
            </a:r>
            <a:r>
              <a:rPr lang="it-IT" dirty="0"/>
              <a:t>, </a:t>
            </a:r>
            <a:r>
              <a:rPr lang="it-IT" dirty="0" err="1"/>
              <a:t>militarily</a:t>
            </a:r>
            <a:r>
              <a:rPr lang="it-IT" dirty="0"/>
              <a:t> Great Britain </a:t>
            </a:r>
            <a:r>
              <a:rPr lang="it-IT" dirty="0" err="1"/>
              <a:t>became</a:t>
            </a:r>
            <a:r>
              <a:rPr lang="it-IT" dirty="0"/>
              <a:t> </a:t>
            </a:r>
            <a:r>
              <a:rPr lang="it-IT" dirty="0" smtClean="0"/>
              <a:t>	 	</a:t>
            </a:r>
            <a:r>
              <a:rPr lang="it-IT" dirty="0" err="1" smtClean="0"/>
              <a:t>dependent</a:t>
            </a:r>
            <a:r>
              <a:rPr lang="it-IT" dirty="0" smtClean="0"/>
              <a:t> </a:t>
            </a:r>
            <a:r>
              <a:rPr lang="it-IT" dirty="0"/>
              <a:t>on the USA.</a:t>
            </a:r>
            <a:br>
              <a:rPr lang="it-IT" dirty="0"/>
            </a:br>
            <a:r>
              <a:rPr lang="it-IT" dirty="0"/>
              <a:t/>
            </a:r>
            <a:br>
              <a:rPr lang="it-IT" dirty="0"/>
            </a:br>
            <a:r>
              <a:rPr lang="it-IT" dirty="0" smtClean="0"/>
              <a:t>3.  	</a:t>
            </a:r>
            <a:r>
              <a:rPr lang="it-IT" dirty="0" err="1" smtClean="0"/>
              <a:t>Compared</a:t>
            </a:r>
            <a:r>
              <a:rPr lang="it-IT" dirty="0" smtClean="0"/>
              <a:t> </a:t>
            </a:r>
            <a:r>
              <a:rPr lang="it-IT" dirty="0"/>
              <a:t>with the USA and the USSR </a:t>
            </a:r>
            <a:r>
              <a:rPr lang="it-IT" dirty="0" err="1"/>
              <a:t>she</a:t>
            </a:r>
            <a:r>
              <a:rPr lang="it-IT" dirty="0"/>
              <a:t> </a:t>
            </a:r>
            <a:r>
              <a:rPr lang="it-IT" dirty="0" err="1"/>
              <a:t>emerged</a:t>
            </a:r>
            <a:r>
              <a:rPr lang="it-IT" dirty="0"/>
              <a:t> from the war </a:t>
            </a:r>
            <a:r>
              <a:rPr lang="it-IT" dirty="0" smtClean="0"/>
              <a:t>	with </a:t>
            </a:r>
            <a:r>
              <a:rPr lang="it-IT" dirty="0" err="1"/>
              <a:t>few</a:t>
            </a:r>
            <a:r>
              <a:rPr lang="it-IT" dirty="0"/>
              <a:t> </a:t>
            </a:r>
            <a:r>
              <a:rPr lang="it-IT" dirty="0" err="1"/>
              <a:t>material</a:t>
            </a:r>
            <a:r>
              <a:rPr lang="it-IT" dirty="0"/>
              <a:t> </a:t>
            </a:r>
            <a:r>
              <a:rPr lang="it-IT" dirty="0" err="1"/>
              <a:t>rewards</a:t>
            </a:r>
            <a:r>
              <a:rPr lang="it-IT" dirty="0"/>
              <a:t> for </a:t>
            </a:r>
            <a:r>
              <a:rPr lang="it-IT" dirty="0" err="1"/>
              <a:t>her</a:t>
            </a:r>
            <a:r>
              <a:rPr lang="it-IT" dirty="0"/>
              <a:t> </a:t>
            </a:r>
            <a:r>
              <a:rPr lang="it-IT" dirty="0" err="1"/>
              <a:t>sacrifice</a:t>
            </a:r>
            <a:r>
              <a:rPr lang="it-IT" dirty="0"/>
              <a:t> and </a:t>
            </a:r>
            <a:r>
              <a:rPr lang="it-IT" dirty="0" err="1" smtClean="0"/>
              <a:t>faced</a:t>
            </a:r>
            <a:r>
              <a:rPr lang="it-IT" dirty="0" smtClean="0"/>
              <a:t> </a:t>
            </a:r>
            <a:r>
              <a:rPr lang="it-IT" dirty="0" err="1" smtClean="0"/>
              <a:t>virtual</a:t>
            </a:r>
            <a:r>
              <a:rPr lang="it-IT" dirty="0" smtClean="0"/>
              <a:t> 	</a:t>
            </a:r>
            <a:r>
              <a:rPr lang="it-IT" dirty="0" err="1" smtClean="0"/>
              <a:t>bankrupcy</a:t>
            </a:r>
            <a:r>
              <a:rPr lang="it-IT" dirty="0"/>
              <a:t>.</a:t>
            </a:r>
            <a:br>
              <a:rPr lang="it-IT" dirty="0"/>
            </a:br>
            <a:r>
              <a:rPr lang="it-IT" dirty="0"/>
              <a:t/>
            </a:r>
            <a:br>
              <a:rPr lang="it-IT" dirty="0"/>
            </a:br>
            <a:r>
              <a:rPr lang="it-IT" dirty="0"/>
              <a:t>4. </a:t>
            </a:r>
            <a:r>
              <a:rPr lang="it-IT" dirty="0" smtClean="0"/>
              <a:t>	 </a:t>
            </a:r>
            <a:r>
              <a:rPr lang="it-IT" dirty="0" err="1"/>
              <a:t>Her</a:t>
            </a:r>
            <a:r>
              <a:rPr lang="it-IT" dirty="0"/>
              <a:t> </a:t>
            </a:r>
            <a:r>
              <a:rPr lang="it-IT" dirty="0" err="1"/>
              <a:t>great</a:t>
            </a:r>
            <a:r>
              <a:rPr lang="it-IT" dirty="0"/>
              <a:t> </a:t>
            </a:r>
            <a:r>
              <a:rPr lang="it-IT" dirty="0" err="1"/>
              <a:t>power</a:t>
            </a:r>
            <a:r>
              <a:rPr lang="it-IT" dirty="0"/>
              <a:t> status </a:t>
            </a:r>
            <a:r>
              <a:rPr lang="it-IT" dirty="0" err="1"/>
              <a:t>had</a:t>
            </a:r>
            <a:r>
              <a:rPr lang="it-IT" dirty="0"/>
              <a:t> </a:t>
            </a:r>
            <a:r>
              <a:rPr lang="it-IT" dirty="0" err="1"/>
              <a:t>become</a:t>
            </a:r>
            <a:r>
              <a:rPr lang="it-IT" dirty="0"/>
              <a:t> a mere </a:t>
            </a:r>
            <a:r>
              <a:rPr lang="it-IT" dirty="0" err="1"/>
              <a:t>illusion</a:t>
            </a:r>
            <a:r>
              <a:rPr lang="it-IT" dirty="0"/>
              <a:t>. </a:t>
            </a:r>
          </a:p>
        </p:txBody>
      </p:sp>
    </p:spTree>
    <p:extLst>
      <p:ext uri="{BB962C8B-B14F-4D97-AF65-F5344CB8AC3E}">
        <p14:creationId xmlns:p14="http://schemas.microsoft.com/office/powerpoint/2010/main" val="4708929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a:t>P</a:t>
            </a:r>
            <a:r>
              <a:rPr lang="it-IT" dirty="0" err="1" smtClean="0"/>
              <a:t>erception</a:t>
            </a:r>
            <a:r>
              <a:rPr lang="it-IT" dirty="0" smtClean="0"/>
              <a:t> of Great </a:t>
            </a:r>
            <a:r>
              <a:rPr lang="it-IT" dirty="0" err="1" smtClean="0"/>
              <a:t>Power</a:t>
            </a:r>
            <a:r>
              <a:rPr lang="it-IT" dirty="0" smtClean="0"/>
              <a:t> Status </a:t>
            </a:r>
            <a:endParaRPr lang="it-IT" dirty="0"/>
          </a:p>
        </p:txBody>
      </p:sp>
      <p:sp>
        <p:nvSpPr>
          <p:cNvPr id="3" name="Segnaposto contenuto 2"/>
          <p:cNvSpPr>
            <a:spLocks noGrp="1"/>
          </p:cNvSpPr>
          <p:nvPr>
            <p:ph idx="1"/>
          </p:nvPr>
        </p:nvSpPr>
        <p:spPr/>
        <p:txBody>
          <a:bodyPr/>
          <a:lstStyle/>
          <a:p>
            <a:pPr marL="0" indent="0">
              <a:buNone/>
            </a:pPr>
            <a:endParaRPr lang="it-IT" dirty="0" smtClean="0"/>
          </a:p>
          <a:p>
            <a:r>
              <a:rPr lang="it-IT" dirty="0" smtClean="0"/>
              <a:t>Britain </a:t>
            </a:r>
            <a:r>
              <a:rPr lang="it-IT" dirty="0" err="1" smtClean="0"/>
              <a:t>had</a:t>
            </a:r>
            <a:r>
              <a:rPr lang="it-IT" dirty="0" smtClean="0"/>
              <a:t> </a:t>
            </a:r>
            <a:r>
              <a:rPr lang="it-IT" dirty="0" err="1" smtClean="0"/>
              <a:t>her</a:t>
            </a:r>
            <a:r>
              <a:rPr lang="it-IT" dirty="0" smtClean="0"/>
              <a:t> </a:t>
            </a:r>
            <a:r>
              <a:rPr lang="it-IT" dirty="0" err="1" smtClean="0"/>
              <a:t>own</a:t>
            </a:r>
            <a:r>
              <a:rPr lang="it-IT" dirty="0" smtClean="0"/>
              <a:t> ‘post-war’ </a:t>
            </a:r>
            <a:r>
              <a:rPr lang="it-IT" dirty="0" err="1" smtClean="0"/>
              <a:t>national</a:t>
            </a:r>
            <a:r>
              <a:rPr lang="it-IT" dirty="0" smtClean="0"/>
              <a:t> </a:t>
            </a:r>
            <a:r>
              <a:rPr lang="it-IT" dirty="0" err="1" smtClean="0"/>
              <a:t>strategy</a:t>
            </a:r>
            <a:r>
              <a:rPr lang="it-IT" dirty="0" smtClean="0"/>
              <a:t> or </a:t>
            </a:r>
            <a:r>
              <a:rPr lang="it-IT" dirty="0" err="1" smtClean="0"/>
              <a:t>path</a:t>
            </a:r>
            <a:r>
              <a:rPr lang="it-IT" dirty="0" smtClean="0"/>
              <a:t> to </a:t>
            </a:r>
            <a:r>
              <a:rPr lang="it-IT" dirty="0" err="1" smtClean="0"/>
              <a:t>recovery</a:t>
            </a:r>
            <a:r>
              <a:rPr lang="it-IT" dirty="0" smtClean="0"/>
              <a:t> and </a:t>
            </a:r>
            <a:r>
              <a:rPr lang="it-IT" dirty="0" err="1" smtClean="0"/>
              <a:t>this</a:t>
            </a:r>
            <a:r>
              <a:rPr lang="it-IT" dirty="0" smtClean="0"/>
              <a:t> </a:t>
            </a:r>
            <a:r>
              <a:rPr lang="it-IT" dirty="0" err="1" smtClean="0"/>
              <a:t>did</a:t>
            </a:r>
            <a:r>
              <a:rPr lang="it-IT" dirty="0" smtClean="0"/>
              <a:t> </a:t>
            </a:r>
            <a:r>
              <a:rPr lang="it-IT" dirty="0" err="1" smtClean="0"/>
              <a:t>not</a:t>
            </a:r>
            <a:r>
              <a:rPr lang="it-IT" dirty="0" smtClean="0"/>
              <a:t> include </a:t>
            </a:r>
            <a:r>
              <a:rPr lang="it-IT" dirty="0" err="1" smtClean="0"/>
              <a:t>active</a:t>
            </a:r>
            <a:r>
              <a:rPr lang="it-IT" dirty="0" smtClean="0"/>
              <a:t> </a:t>
            </a:r>
            <a:r>
              <a:rPr lang="it-IT" dirty="0" err="1" smtClean="0"/>
              <a:t>involvement</a:t>
            </a:r>
            <a:r>
              <a:rPr lang="it-IT" dirty="0" smtClean="0"/>
              <a:t> in </a:t>
            </a:r>
            <a:r>
              <a:rPr lang="it-IT" dirty="0" err="1" smtClean="0"/>
              <a:t>European</a:t>
            </a:r>
            <a:r>
              <a:rPr lang="it-IT" dirty="0" smtClean="0"/>
              <a:t> </a:t>
            </a:r>
            <a:r>
              <a:rPr lang="it-IT" dirty="0" err="1" smtClean="0"/>
              <a:t>integration</a:t>
            </a:r>
            <a:r>
              <a:rPr lang="it-IT" dirty="0" smtClean="0"/>
              <a:t>.</a:t>
            </a:r>
          </a:p>
          <a:p>
            <a:r>
              <a:rPr lang="it-IT" dirty="0" err="1" smtClean="0"/>
              <a:t>She</a:t>
            </a:r>
            <a:r>
              <a:rPr lang="it-IT" dirty="0" smtClean="0"/>
              <a:t> </a:t>
            </a:r>
            <a:r>
              <a:rPr lang="it-IT" dirty="0" err="1" smtClean="0"/>
              <a:t>possessed</a:t>
            </a:r>
            <a:r>
              <a:rPr lang="it-IT" dirty="0" smtClean="0"/>
              <a:t> </a:t>
            </a:r>
            <a:r>
              <a:rPr lang="it-IT" dirty="0" err="1" smtClean="0"/>
              <a:t>assets</a:t>
            </a:r>
            <a:r>
              <a:rPr lang="it-IT" dirty="0" smtClean="0"/>
              <a:t> and </a:t>
            </a:r>
            <a:r>
              <a:rPr lang="it-IT" dirty="0" err="1" smtClean="0"/>
              <a:t>resources</a:t>
            </a:r>
            <a:r>
              <a:rPr lang="it-IT" dirty="0" smtClean="0"/>
              <a:t> </a:t>
            </a:r>
            <a:r>
              <a:rPr lang="it-IT" dirty="0" err="1" smtClean="0"/>
              <a:t>absent</a:t>
            </a:r>
            <a:r>
              <a:rPr lang="it-IT" dirty="0" smtClean="0"/>
              <a:t> in </a:t>
            </a:r>
            <a:r>
              <a:rPr lang="it-IT" dirty="0" err="1" smtClean="0"/>
              <a:t>much</a:t>
            </a:r>
            <a:r>
              <a:rPr lang="it-IT" dirty="0" smtClean="0"/>
              <a:t> of </a:t>
            </a:r>
            <a:r>
              <a:rPr lang="it-IT" dirty="0" err="1" smtClean="0"/>
              <a:t>mainland</a:t>
            </a:r>
            <a:r>
              <a:rPr lang="it-IT" dirty="0" smtClean="0"/>
              <a:t> Europe </a:t>
            </a:r>
            <a:r>
              <a:rPr lang="it-IT" dirty="0" err="1" smtClean="0"/>
              <a:t>such</a:t>
            </a:r>
            <a:r>
              <a:rPr lang="it-IT" dirty="0" smtClean="0"/>
              <a:t> </a:t>
            </a:r>
            <a:r>
              <a:rPr lang="it-IT" dirty="0" err="1" smtClean="0"/>
              <a:t>as</a:t>
            </a:r>
            <a:r>
              <a:rPr lang="it-IT" dirty="0" smtClean="0"/>
              <a:t> Commonwealth </a:t>
            </a:r>
            <a:r>
              <a:rPr lang="it-IT" dirty="0" err="1" smtClean="0"/>
              <a:t>markets</a:t>
            </a:r>
            <a:r>
              <a:rPr lang="it-IT" dirty="0" smtClean="0"/>
              <a:t>, </a:t>
            </a:r>
            <a:r>
              <a:rPr lang="it-IT" dirty="0" err="1" smtClean="0"/>
              <a:t>colonial</a:t>
            </a:r>
            <a:r>
              <a:rPr lang="it-IT" dirty="0" smtClean="0"/>
              <a:t> </a:t>
            </a:r>
            <a:r>
              <a:rPr lang="it-IT" dirty="0" err="1" smtClean="0"/>
              <a:t>resources</a:t>
            </a:r>
            <a:r>
              <a:rPr lang="it-IT" dirty="0" smtClean="0"/>
              <a:t>, </a:t>
            </a:r>
            <a:r>
              <a:rPr lang="it-IT" dirty="0" err="1" smtClean="0"/>
              <a:t>London’s</a:t>
            </a:r>
            <a:r>
              <a:rPr lang="it-IT" dirty="0" smtClean="0"/>
              <a:t> position </a:t>
            </a:r>
            <a:r>
              <a:rPr lang="it-IT" dirty="0" err="1" smtClean="0"/>
              <a:t>as</a:t>
            </a:r>
            <a:r>
              <a:rPr lang="it-IT" dirty="0" smtClean="0"/>
              <a:t> a </a:t>
            </a:r>
            <a:r>
              <a:rPr lang="it-IT" dirty="0" err="1" smtClean="0"/>
              <a:t>financial</a:t>
            </a:r>
            <a:r>
              <a:rPr lang="it-IT" dirty="0" smtClean="0"/>
              <a:t> centre and large </a:t>
            </a:r>
            <a:r>
              <a:rPr lang="it-IT" dirty="0" err="1" smtClean="0"/>
              <a:t>armed</a:t>
            </a:r>
            <a:r>
              <a:rPr lang="it-IT" dirty="0" smtClean="0"/>
              <a:t> </a:t>
            </a:r>
            <a:r>
              <a:rPr lang="it-IT" dirty="0" err="1" smtClean="0"/>
              <a:t>forces</a:t>
            </a:r>
            <a:r>
              <a:rPr lang="it-IT" dirty="0" smtClean="0"/>
              <a:t>. </a:t>
            </a:r>
          </a:p>
          <a:p>
            <a:r>
              <a:rPr lang="it-IT" dirty="0"/>
              <a:t>A</a:t>
            </a:r>
            <a:r>
              <a:rPr lang="it-IT" dirty="0" smtClean="0"/>
              <a:t> </a:t>
            </a:r>
            <a:r>
              <a:rPr lang="it-IT" dirty="0" err="1" smtClean="0"/>
              <a:t>close</a:t>
            </a:r>
            <a:r>
              <a:rPr lang="it-IT" dirty="0" smtClean="0"/>
              <a:t> </a:t>
            </a:r>
            <a:r>
              <a:rPr lang="it-IT" dirty="0" err="1" smtClean="0"/>
              <a:t>peacetime</a:t>
            </a:r>
            <a:r>
              <a:rPr lang="it-IT" dirty="0" smtClean="0"/>
              <a:t> </a:t>
            </a:r>
            <a:r>
              <a:rPr lang="it-IT" dirty="0" err="1" smtClean="0"/>
              <a:t>alliance</a:t>
            </a:r>
            <a:r>
              <a:rPr lang="it-IT" dirty="0" smtClean="0"/>
              <a:t> </a:t>
            </a:r>
            <a:r>
              <a:rPr lang="it-IT" dirty="0" err="1" smtClean="0"/>
              <a:t>wih</a:t>
            </a:r>
            <a:r>
              <a:rPr lang="it-IT" dirty="0" smtClean="0"/>
              <a:t> the US and the </a:t>
            </a:r>
            <a:r>
              <a:rPr lang="it-IT" dirty="0" err="1" smtClean="0"/>
              <a:t>acquisition</a:t>
            </a:r>
            <a:r>
              <a:rPr lang="it-IT" dirty="0" smtClean="0"/>
              <a:t> of </a:t>
            </a:r>
            <a:r>
              <a:rPr lang="it-IT" dirty="0" err="1" smtClean="0"/>
              <a:t>nuclear</a:t>
            </a:r>
            <a:r>
              <a:rPr lang="it-IT" dirty="0" smtClean="0"/>
              <a:t> </a:t>
            </a:r>
            <a:r>
              <a:rPr lang="it-IT" dirty="0" err="1" smtClean="0"/>
              <a:t>weapons</a:t>
            </a:r>
            <a:r>
              <a:rPr lang="it-IT" dirty="0" smtClean="0"/>
              <a:t>. </a:t>
            </a:r>
            <a:endParaRPr lang="it-IT" dirty="0"/>
          </a:p>
        </p:txBody>
      </p:sp>
    </p:spTree>
    <p:extLst>
      <p:ext uri="{BB962C8B-B14F-4D97-AF65-F5344CB8AC3E}">
        <p14:creationId xmlns:p14="http://schemas.microsoft.com/office/powerpoint/2010/main" val="888069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a:t>
            </a:r>
            <a:r>
              <a:rPr lang="it-IT" dirty="0" smtClean="0"/>
              <a:t> </a:t>
            </a:r>
            <a:r>
              <a:rPr lang="it-IT" dirty="0" err="1" smtClean="0"/>
              <a:t>perception</a:t>
            </a:r>
            <a:r>
              <a:rPr lang="it-IT" dirty="0" smtClean="0"/>
              <a:t> of Great </a:t>
            </a:r>
            <a:r>
              <a:rPr lang="it-IT" dirty="0" err="1" smtClean="0"/>
              <a:t>Power</a:t>
            </a:r>
            <a:r>
              <a:rPr lang="it-IT" dirty="0" smtClean="0"/>
              <a:t> Status (2)</a:t>
            </a:r>
            <a:endParaRPr lang="it-IT" dirty="0"/>
          </a:p>
        </p:txBody>
      </p:sp>
      <p:sp>
        <p:nvSpPr>
          <p:cNvPr id="3" name="Segnaposto contenuto 2"/>
          <p:cNvSpPr>
            <a:spLocks noGrp="1"/>
          </p:cNvSpPr>
          <p:nvPr>
            <p:ph idx="1"/>
          </p:nvPr>
        </p:nvSpPr>
        <p:spPr/>
        <p:txBody>
          <a:bodyPr>
            <a:normAutofit/>
          </a:bodyPr>
          <a:lstStyle/>
          <a:p>
            <a:pPr marL="457200" lvl="1" indent="0">
              <a:buNone/>
            </a:pPr>
            <a:r>
              <a:rPr lang="it-IT" sz="2800" dirty="0" smtClean="0"/>
              <a:t>1.	</a:t>
            </a:r>
            <a:r>
              <a:rPr lang="it-IT" sz="2800" dirty="0" err="1" smtClean="0"/>
              <a:t>Britain’s</a:t>
            </a:r>
            <a:r>
              <a:rPr lang="it-IT" sz="2800" dirty="0" smtClean="0"/>
              <a:t> standing </a:t>
            </a:r>
            <a:r>
              <a:rPr lang="it-IT" sz="2800" dirty="0" err="1" smtClean="0"/>
              <a:t>as</a:t>
            </a:r>
            <a:r>
              <a:rPr lang="it-IT" sz="2800" dirty="0" smtClean="0"/>
              <a:t> a world </a:t>
            </a:r>
            <a:r>
              <a:rPr lang="it-IT" sz="2800" dirty="0" err="1" smtClean="0"/>
              <a:t>power</a:t>
            </a:r>
            <a:r>
              <a:rPr lang="it-IT" sz="2800" dirty="0" smtClean="0"/>
              <a:t> </a:t>
            </a:r>
            <a:r>
              <a:rPr lang="it-IT" sz="2800" dirty="0" err="1" smtClean="0"/>
              <a:t>appeared</a:t>
            </a:r>
            <a:r>
              <a:rPr lang="it-IT" sz="2800" dirty="0" smtClean="0"/>
              <a:t> to </a:t>
            </a:r>
            <a:r>
              <a:rPr lang="it-IT" sz="2800" dirty="0" err="1" smtClean="0"/>
              <a:t>have</a:t>
            </a:r>
            <a:r>
              <a:rPr lang="it-IT" sz="2800" dirty="0" smtClean="0"/>
              <a:t> </a:t>
            </a:r>
            <a:r>
              <a:rPr lang="it-IT" sz="2800" dirty="0" err="1" smtClean="0"/>
              <a:t>substance</a:t>
            </a:r>
            <a:r>
              <a:rPr lang="it-IT" sz="2800" dirty="0" smtClean="0"/>
              <a:t> .</a:t>
            </a:r>
          </a:p>
          <a:p>
            <a:pPr marL="0" indent="0">
              <a:buNone/>
            </a:pPr>
            <a:r>
              <a:rPr lang="it-IT" dirty="0" smtClean="0"/>
              <a:t>2.	 Europe </a:t>
            </a:r>
            <a:r>
              <a:rPr lang="it-IT" dirty="0" err="1" smtClean="0"/>
              <a:t>was</a:t>
            </a:r>
            <a:r>
              <a:rPr lang="it-IT" dirty="0" smtClean="0"/>
              <a:t> </a:t>
            </a:r>
            <a:r>
              <a:rPr lang="it-IT" dirty="0" err="1" smtClean="0"/>
              <a:t>not</a:t>
            </a:r>
            <a:r>
              <a:rPr lang="it-IT" dirty="0" smtClean="0"/>
              <a:t> a </a:t>
            </a:r>
            <a:r>
              <a:rPr lang="it-IT" dirty="0" err="1" smtClean="0"/>
              <a:t>crucial</a:t>
            </a:r>
            <a:r>
              <a:rPr lang="it-IT" dirty="0" smtClean="0"/>
              <a:t> or </a:t>
            </a:r>
            <a:r>
              <a:rPr lang="it-IT" dirty="0" err="1" smtClean="0"/>
              <a:t>necessary</a:t>
            </a:r>
            <a:r>
              <a:rPr lang="it-IT" dirty="0" smtClean="0"/>
              <a:t> </a:t>
            </a:r>
            <a:r>
              <a:rPr lang="it-IT" dirty="0" err="1" smtClean="0"/>
              <a:t>element</a:t>
            </a:r>
            <a:r>
              <a:rPr lang="it-IT" dirty="0" smtClean="0"/>
              <a:t> in </a:t>
            </a:r>
            <a:r>
              <a:rPr lang="it-IT" dirty="0" err="1" smtClean="0"/>
              <a:t>Britain’s</a:t>
            </a:r>
            <a:r>
              <a:rPr lang="it-IT" dirty="0" smtClean="0"/>
              <a:t> post-	war </a:t>
            </a:r>
            <a:r>
              <a:rPr lang="it-IT" dirty="0" err="1" smtClean="0"/>
              <a:t>economic</a:t>
            </a:r>
            <a:r>
              <a:rPr lang="it-IT" dirty="0" smtClean="0"/>
              <a:t> </a:t>
            </a:r>
            <a:r>
              <a:rPr lang="it-IT" dirty="0" err="1" smtClean="0"/>
              <a:t>recovery</a:t>
            </a:r>
            <a:r>
              <a:rPr lang="it-IT" dirty="0" smtClean="0"/>
              <a:t>. </a:t>
            </a:r>
          </a:p>
          <a:p>
            <a:pPr marL="0" indent="0">
              <a:buNone/>
            </a:pPr>
            <a:r>
              <a:rPr lang="it-IT" dirty="0" smtClean="0"/>
              <a:t>3.  	</a:t>
            </a:r>
            <a:r>
              <a:rPr lang="it-IT" dirty="0" err="1" smtClean="0"/>
              <a:t>UK’s</a:t>
            </a:r>
            <a:r>
              <a:rPr lang="it-IT" dirty="0" smtClean="0"/>
              <a:t> </a:t>
            </a:r>
            <a:r>
              <a:rPr lang="it-IT" dirty="0" err="1" smtClean="0"/>
              <a:t>involvement</a:t>
            </a:r>
            <a:r>
              <a:rPr lang="it-IT" dirty="0" smtClean="0"/>
              <a:t> in the </a:t>
            </a:r>
            <a:r>
              <a:rPr lang="it-IT" dirty="0" err="1" smtClean="0"/>
              <a:t>European</a:t>
            </a:r>
            <a:r>
              <a:rPr lang="it-IT" dirty="0" smtClean="0"/>
              <a:t> </a:t>
            </a:r>
            <a:r>
              <a:rPr lang="it-IT" dirty="0" err="1" smtClean="0"/>
              <a:t>response</a:t>
            </a:r>
            <a:r>
              <a:rPr lang="it-IT" dirty="0" smtClean="0"/>
              <a:t> to the US Marshall 	</a:t>
            </a:r>
            <a:r>
              <a:rPr lang="it-IT" dirty="0" err="1" smtClean="0"/>
              <a:t>offer</a:t>
            </a:r>
            <a:r>
              <a:rPr lang="it-IT" dirty="0" smtClean="0"/>
              <a:t> of </a:t>
            </a:r>
            <a:r>
              <a:rPr lang="it-IT" dirty="0" err="1" smtClean="0"/>
              <a:t>aid</a:t>
            </a:r>
            <a:r>
              <a:rPr lang="it-IT" dirty="0" smtClean="0"/>
              <a:t> in 1947.  </a:t>
            </a:r>
            <a:r>
              <a:rPr lang="it-IT" dirty="0" err="1" smtClean="0"/>
              <a:t>Ideally</a:t>
            </a:r>
            <a:r>
              <a:rPr lang="it-IT" dirty="0" smtClean="0"/>
              <a:t>, the </a:t>
            </a:r>
            <a:r>
              <a:rPr lang="it-IT" dirty="0" err="1" smtClean="0"/>
              <a:t>British</a:t>
            </a:r>
            <a:r>
              <a:rPr lang="it-IT" dirty="0" smtClean="0"/>
              <a:t> </a:t>
            </a:r>
            <a:r>
              <a:rPr lang="it-IT" dirty="0" err="1" smtClean="0"/>
              <a:t>Government</a:t>
            </a:r>
            <a:r>
              <a:rPr lang="it-IT" dirty="0" smtClean="0"/>
              <a:t> </a:t>
            </a:r>
            <a:r>
              <a:rPr lang="it-IT" dirty="0" err="1" smtClean="0"/>
              <a:t>wanted</a:t>
            </a:r>
            <a:r>
              <a:rPr lang="it-IT" dirty="0" smtClean="0"/>
              <a:t> </a:t>
            </a:r>
            <a:r>
              <a:rPr lang="it-IT" dirty="0" err="1" smtClean="0"/>
              <a:t>aid</a:t>
            </a:r>
            <a:r>
              <a:rPr lang="it-IT" dirty="0" smtClean="0"/>
              <a:t> 	in </a:t>
            </a:r>
            <a:r>
              <a:rPr lang="it-IT" dirty="0" err="1" smtClean="0"/>
              <a:t>dollars</a:t>
            </a:r>
            <a:r>
              <a:rPr lang="it-IT" dirty="0" smtClean="0"/>
              <a:t> </a:t>
            </a:r>
            <a:r>
              <a:rPr lang="it-IT" dirty="0" err="1" smtClean="0"/>
              <a:t>without</a:t>
            </a:r>
            <a:r>
              <a:rPr lang="it-IT" dirty="0" smtClean="0"/>
              <a:t> </a:t>
            </a:r>
            <a:r>
              <a:rPr lang="it-IT" dirty="0" err="1" smtClean="0"/>
              <a:t>involvement</a:t>
            </a:r>
            <a:r>
              <a:rPr lang="it-IT" dirty="0" smtClean="0"/>
              <a:t> in </a:t>
            </a:r>
            <a:r>
              <a:rPr lang="it-IT" dirty="0" err="1" smtClean="0"/>
              <a:t>European</a:t>
            </a:r>
            <a:r>
              <a:rPr lang="it-IT" dirty="0" smtClean="0"/>
              <a:t> </a:t>
            </a:r>
            <a:r>
              <a:rPr lang="it-IT" dirty="0" err="1" smtClean="0"/>
              <a:t>Cooperation</a:t>
            </a:r>
            <a:r>
              <a:rPr lang="it-IT" dirty="0" smtClean="0"/>
              <a:t> </a:t>
            </a:r>
            <a:r>
              <a:rPr lang="it-IT" dirty="0" err="1" smtClean="0"/>
              <a:t>as</a:t>
            </a:r>
            <a:r>
              <a:rPr lang="it-IT" dirty="0" smtClean="0"/>
              <a:t> a 	</a:t>
            </a:r>
            <a:r>
              <a:rPr lang="it-IT" dirty="0" err="1" smtClean="0"/>
              <a:t>prerequisite</a:t>
            </a:r>
            <a:r>
              <a:rPr lang="it-IT" dirty="0" smtClean="0"/>
              <a:t> for </a:t>
            </a:r>
            <a:r>
              <a:rPr lang="it-IT" dirty="0" err="1" smtClean="0"/>
              <a:t>all</a:t>
            </a:r>
            <a:r>
              <a:rPr lang="it-IT" dirty="0" smtClean="0"/>
              <a:t> </a:t>
            </a:r>
            <a:r>
              <a:rPr lang="it-IT" dirty="0" err="1" smtClean="0"/>
              <a:t>recipeints</a:t>
            </a:r>
            <a:r>
              <a:rPr lang="it-IT" dirty="0" smtClean="0"/>
              <a:t> of </a:t>
            </a:r>
            <a:r>
              <a:rPr lang="it-IT" dirty="0" err="1" smtClean="0"/>
              <a:t>this</a:t>
            </a:r>
            <a:r>
              <a:rPr lang="it-IT" dirty="0" smtClean="0"/>
              <a:t> </a:t>
            </a:r>
            <a:r>
              <a:rPr lang="it-IT" dirty="0" err="1" smtClean="0"/>
              <a:t>aid</a:t>
            </a:r>
            <a:r>
              <a:rPr lang="it-IT" dirty="0" smtClean="0"/>
              <a:t>.</a:t>
            </a:r>
          </a:p>
          <a:p>
            <a:pPr marL="0" indent="0">
              <a:buNone/>
            </a:pPr>
            <a:r>
              <a:rPr lang="it-IT" dirty="0" smtClean="0"/>
              <a:t>4. 	</a:t>
            </a:r>
            <a:r>
              <a:rPr lang="it-IT" dirty="0" err="1" smtClean="0"/>
              <a:t>London</a:t>
            </a:r>
            <a:r>
              <a:rPr lang="it-IT" dirty="0" smtClean="0"/>
              <a:t> </a:t>
            </a:r>
            <a:r>
              <a:rPr lang="it-IT" dirty="0" err="1" smtClean="0"/>
              <a:t>wanted</a:t>
            </a:r>
            <a:r>
              <a:rPr lang="it-IT" dirty="0" smtClean="0"/>
              <a:t> </a:t>
            </a:r>
            <a:r>
              <a:rPr lang="it-IT" dirty="0" err="1" smtClean="0"/>
              <a:t>recognition</a:t>
            </a:r>
            <a:r>
              <a:rPr lang="it-IT" dirty="0" smtClean="0"/>
              <a:t> by the US of </a:t>
            </a:r>
            <a:r>
              <a:rPr lang="it-IT" dirty="0" err="1" smtClean="0"/>
              <a:t>Britain’s</a:t>
            </a:r>
            <a:r>
              <a:rPr lang="it-IT" dirty="0" smtClean="0"/>
              <a:t> special global 	standing </a:t>
            </a:r>
            <a:r>
              <a:rPr lang="it-IT" dirty="0" err="1" smtClean="0"/>
              <a:t>compared</a:t>
            </a:r>
            <a:r>
              <a:rPr lang="it-IT" dirty="0" smtClean="0"/>
              <a:t> with the position of </a:t>
            </a:r>
            <a:r>
              <a:rPr lang="it-IT" dirty="0" err="1" smtClean="0"/>
              <a:t>other</a:t>
            </a:r>
            <a:r>
              <a:rPr lang="it-IT" dirty="0" smtClean="0"/>
              <a:t> </a:t>
            </a:r>
            <a:r>
              <a:rPr lang="it-IT" dirty="0" err="1" smtClean="0"/>
              <a:t>states</a:t>
            </a:r>
            <a:r>
              <a:rPr lang="it-IT" dirty="0" smtClean="0"/>
              <a:t>.</a:t>
            </a:r>
            <a:endParaRPr lang="it-IT" dirty="0"/>
          </a:p>
        </p:txBody>
      </p:sp>
    </p:spTree>
    <p:extLst>
      <p:ext uri="{BB962C8B-B14F-4D97-AF65-F5344CB8AC3E}">
        <p14:creationId xmlns:p14="http://schemas.microsoft.com/office/powerpoint/2010/main" val="35847031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 </a:t>
            </a:r>
            <a:r>
              <a:rPr lang="it-IT" dirty="0" err="1" smtClean="0"/>
              <a:t>perception</a:t>
            </a:r>
            <a:r>
              <a:rPr lang="it-IT" dirty="0" smtClean="0"/>
              <a:t> of Great </a:t>
            </a:r>
            <a:r>
              <a:rPr lang="it-IT" dirty="0" err="1" smtClean="0"/>
              <a:t>Power</a:t>
            </a:r>
            <a:r>
              <a:rPr lang="it-IT" dirty="0" smtClean="0"/>
              <a:t> Status (3)</a:t>
            </a:r>
            <a:endParaRPr lang="it-IT" dirty="0"/>
          </a:p>
        </p:txBody>
      </p:sp>
      <p:sp>
        <p:nvSpPr>
          <p:cNvPr id="3" name="Segnaposto contenuto 2"/>
          <p:cNvSpPr>
            <a:spLocks noGrp="1"/>
          </p:cNvSpPr>
          <p:nvPr>
            <p:ph idx="1"/>
          </p:nvPr>
        </p:nvSpPr>
        <p:spPr/>
        <p:txBody>
          <a:bodyPr>
            <a:normAutofit/>
          </a:bodyPr>
          <a:lstStyle/>
          <a:p>
            <a:pPr marL="914400" lvl="1" indent="-457200">
              <a:buAutoNum type="arabicPeriod"/>
            </a:pPr>
            <a:r>
              <a:rPr lang="it-IT" sz="3600" dirty="0" smtClean="0"/>
              <a:t>Washington </a:t>
            </a:r>
            <a:r>
              <a:rPr lang="it-IT" sz="3600" dirty="0" err="1" smtClean="0"/>
              <a:t>desired</a:t>
            </a:r>
            <a:r>
              <a:rPr lang="it-IT" sz="3600" dirty="0" smtClean="0"/>
              <a:t> </a:t>
            </a:r>
            <a:r>
              <a:rPr lang="it-IT" sz="3600" dirty="0" err="1" smtClean="0"/>
              <a:t>fuller</a:t>
            </a:r>
            <a:r>
              <a:rPr lang="it-IT" sz="3600" dirty="0" smtClean="0"/>
              <a:t> </a:t>
            </a:r>
            <a:r>
              <a:rPr lang="it-IT" sz="3600" dirty="0" err="1" smtClean="0"/>
              <a:t>involvement</a:t>
            </a:r>
            <a:r>
              <a:rPr lang="it-IT" sz="3600" dirty="0" smtClean="0"/>
              <a:t> in </a:t>
            </a:r>
            <a:r>
              <a:rPr lang="it-IT" sz="3600" dirty="0" err="1" smtClean="0"/>
              <a:t>European</a:t>
            </a:r>
            <a:r>
              <a:rPr lang="it-IT" sz="3600" dirty="0" smtClean="0"/>
              <a:t> Integration by the UK and </a:t>
            </a:r>
            <a:r>
              <a:rPr lang="it-IT" sz="3600" dirty="0" err="1" smtClean="0"/>
              <a:t>witheld</a:t>
            </a:r>
            <a:r>
              <a:rPr lang="it-IT" sz="3600" dirty="0" smtClean="0"/>
              <a:t> </a:t>
            </a:r>
            <a:r>
              <a:rPr lang="it-IT" sz="3600" dirty="0" err="1" smtClean="0"/>
              <a:t>recognition</a:t>
            </a:r>
            <a:r>
              <a:rPr lang="it-IT" sz="3600" dirty="0" smtClean="0"/>
              <a:t> of </a:t>
            </a:r>
            <a:r>
              <a:rPr lang="it-IT" sz="3600" dirty="0" err="1" smtClean="0"/>
              <a:t>Britain’s</a:t>
            </a:r>
            <a:r>
              <a:rPr lang="it-IT" sz="3600" dirty="0" smtClean="0"/>
              <a:t> special global standing </a:t>
            </a:r>
            <a:r>
              <a:rPr lang="it-IT" sz="3600" dirty="0" err="1" smtClean="0"/>
              <a:t>as</a:t>
            </a:r>
            <a:r>
              <a:rPr lang="it-IT" sz="3600" dirty="0" smtClean="0"/>
              <a:t> </a:t>
            </a:r>
            <a:r>
              <a:rPr lang="it-IT" sz="3600" dirty="0" err="1" smtClean="0"/>
              <a:t>compared</a:t>
            </a:r>
            <a:r>
              <a:rPr lang="it-IT" sz="3600" dirty="0" smtClean="0"/>
              <a:t> with the position of the </a:t>
            </a:r>
            <a:r>
              <a:rPr lang="it-IT" sz="3600" dirty="0" err="1" smtClean="0"/>
              <a:t>other</a:t>
            </a:r>
            <a:r>
              <a:rPr lang="it-IT" sz="3600" dirty="0" smtClean="0"/>
              <a:t> </a:t>
            </a:r>
            <a:r>
              <a:rPr lang="it-IT" sz="3600" dirty="0" err="1" smtClean="0"/>
              <a:t>European</a:t>
            </a:r>
            <a:r>
              <a:rPr lang="it-IT" sz="3600" dirty="0" smtClean="0"/>
              <a:t> </a:t>
            </a:r>
            <a:r>
              <a:rPr lang="it-IT" sz="3600" dirty="0" err="1" smtClean="0"/>
              <a:t>states</a:t>
            </a:r>
            <a:r>
              <a:rPr lang="it-IT" sz="3600" dirty="0" smtClean="0"/>
              <a:t>.</a:t>
            </a:r>
          </a:p>
          <a:p>
            <a:pPr marL="457200" lvl="1" indent="0">
              <a:buNone/>
            </a:pPr>
            <a:r>
              <a:rPr lang="it-IT" sz="3600" dirty="0" smtClean="0"/>
              <a:t>2.	</a:t>
            </a:r>
            <a:r>
              <a:rPr lang="it-IT" sz="3600" dirty="0" err="1" smtClean="0"/>
              <a:t>British</a:t>
            </a:r>
            <a:r>
              <a:rPr lang="it-IT" sz="3600" dirty="0" smtClean="0"/>
              <a:t> </a:t>
            </a:r>
            <a:r>
              <a:rPr lang="it-IT" sz="3600" dirty="0" err="1" smtClean="0"/>
              <a:t>policymakers</a:t>
            </a:r>
            <a:r>
              <a:rPr lang="it-IT" sz="3600" dirty="0" smtClean="0"/>
              <a:t>, </a:t>
            </a:r>
            <a:r>
              <a:rPr lang="it-IT" sz="3600" dirty="0" err="1" smtClean="0"/>
              <a:t>however</a:t>
            </a:r>
            <a:r>
              <a:rPr lang="it-IT" sz="3600" dirty="0" smtClean="0"/>
              <a:t>, </a:t>
            </a:r>
            <a:r>
              <a:rPr lang="it-IT" sz="3600" dirty="0" err="1" smtClean="0"/>
              <a:t>insisted</a:t>
            </a:r>
            <a:r>
              <a:rPr lang="it-IT" sz="3600" dirty="0" smtClean="0"/>
              <a:t> on the 	</a:t>
            </a:r>
            <a:r>
              <a:rPr lang="it-IT" sz="3600" dirty="0" err="1" smtClean="0"/>
              <a:t>distinctive</a:t>
            </a:r>
            <a:r>
              <a:rPr lang="it-IT" sz="3600" dirty="0" smtClean="0"/>
              <a:t> </a:t>
            </a:r>
            <a:r>
              <a:rPr lang="it-IT" sz="3600" dirty="0" err="1" smtClean="0"/>
              <a:t>features</a:t>
            </a:r>
            <a:r>
              <a:rPr lang="it-IT" sz="3600" dirty="0" smtClean="0"/>
              <a:t> of </a:t>
            </a:r>
            <a:r>
              <a:rPr lang="it-IT" sz="3600" dirty="0" err="1" smtClean="0"/>
              <a:t>Britain’s</a:t>
            </a:r>
            <a:r>
              <a:rPr lang="it-IT" sz="3600" dirty="0" smtClean="0"/>
              <a:t> standing </a:t>
            </a:r>
            <a:r>
              <a:rPr lang="it-IT" sz="3600" dirty="0" err="1" smtClean="0"/>
              <a:t>as</a:t>
            </a:r>
            <a:r>
              <a:rPr lang="it-IT" sz="3600" dirty="0" smtClean="0"/>
              <a:t> a 	major 	player in the world economy.</a:t>
            </a:r>
            <a:endParaRPr lang="it-IT" sz="3600" dirty="0"/>
          </a:p>
        </p:txBody>
      </p:sp>
    </p:spTree>
    <p:extLst>
      <p:ext uri="{BB962C8B-B14F-4D97-AF65-F5344CB8AC3E}">
        <p14:creationId xmlns:p14="http://schemas.microsoft.com/office/powerpoint/2010/main" val="28966896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365125"/>
            <a:ext cx="10515600" cy="3356869"/>
          </a:xfrm>
        </p:spPr>
        <p:txBody>
          <a:bodyPr>
            <a:normAutofit/>
          </a:bodyPr>
          <a:lstStyle/>
          <a:p>
            <a:pPr algn="ctr"/>
            <a:r>
              <a:rPr lang="it-IT" sz="5400" dirty="0" smtClean="0"/>
              <a:t>A Brief Look </a:t>
            </a:r>
            <a:r>
              <a:rPr lang="it-IT" sz="5400" dirty="0" err="1" smtClean="0"/>
              <a:t>at</a:t>
            </a:r>
            <a:r>
              <a:rPr lang="it-IT" sz="5400" dirty="0" smtClean="0"/>
              <a:t> Continental Europe </a:t>
            </a:r>
            <a:endParaRPr lang="it-IT" sz="5400" dirty="0"/>
          </a:p>
        </p:txBody>
      </p:sp>
    </p:spTree>
    <p:extLst>
      <p:ext uri="{BB962C8B-B14F-4D97-AF65-F5344CB8AC3E}">
        <p14:creationId xmlns:p14="http://schemas.microsoft.com/office/powerpoint/2010/main" val="2506986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Post-War Continental Europe.</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endParaRPr lang="it-IT" dirty="0"/>
          </a:p>
          <a:p>
            <a:pPr marL="0" indent="0">
              <a:buNone/>
            </a:pPr>
            <a:r>
              <a:rPr lang="it-IT" dirty="0" smtClean="0"/>
              <a:t>The </a:t>
            </a:r>
            <a:r>
              <a:rPr lang="it-IT" dirty="0" err="1" smtClean="0"/>
              <a:t>six</a:t>
            </a:r>
            <a:r>
              <a:rPr lang="it-IT" dirty="0" smtClean="0"/>
              <a:t> </a:t>
            </a:r>
            <a:r>
              <a:rPr lang="it-IT" dirty="0" err="1" smtClean="0"/>
              <a:t>states</a:t>
            </a:r>
            <a:r>
              <a:rPr lang="it-IT" dirty="0" smtClean="0"/>
              <a:t> (France, West Germany, </a:t>
            </a:r>
            <a:r>
              <a:rPr lang="it-IT" dirty="0" err="1" smtClean="0"/>
              <a:t>Italy</a:t>
            </a:r>
            <a:r>
              <a:rPr lang="it-IT" dirty="0" smtClean="0"/>
              <a:t>, </a:t>
            </a:r>
            <a:r>
              <a:rPr lang="it-IT" dirty="0" err="1" smtClean="0"/>
              <a:t>Luxembourg</a:t>
            </a:r>
            <a:r>
              <a:rPr lang="it-IT" dirty="0" smtClean="0"/>
              <a:t>, the Netherlands and </a:t>
            </a:r>
            <a:r>
              <a:rPr lang="it-IT" dirty="0" err="1" smtClean="0"/>
              <a:t>Belgium</a:t>
            </a:r>
            <a:r>
              <a:rPr lang="it-IT" dirty="0" smtClean="0"/>
              <a:t>) </a:t>
            </a:r>
            <a:r>
              <a:rPr lang="it-IT" dirty="0" err="1" smtClean="0"/>
              <a:t>that</a:t>
            </a:r>
            <a:r>
              <a:rPr lang="it-IT" dirty="0" smtClean="0"/>
              <a:t> </a:t>
            </a:r>
            <a:r>
              <a:rPr lang="it-IT" dirty="0" err="1" smtClean="0"/>
              <a:t>were</a:t>
            </a:r>
            <a:r>
              <a:rPr lang="it-IT" dirty="0" smtClean="0"/>
              <a:t> to </a:t>
            </a:r>
            <a:r>
              <a:rPr lang="it-IT" dirty="0" err="1" smtClean="0"/>
              <a:t>form</a:t>
            </a:r>
            <a:r>
              <a:rPr lang="it-IT" dirty="0" smtClean="0"/>
              <a:t> the core of </a:t>
            </a:r>
            <a:r>
              <a:rPr lang="it-IT" dirty="0" err="1" smtClean="0"/>
              <a:t>European</a:t>
            </a:r>
            <a:r>
              <a:rPr lang="it-IT" dirty="0" smtClean="0"/>
              <a:t> </a:t>
            </a:r>
            <a:r>
              <a:rPr lang="it-IT" dirty="0" err="1" smtClean="0"/>
              <a:t>intergration</a:t>
            </a:r>
            <a:r>
              <a:rPr lang="it-IT" dirty="0" smtClean="0"/>
              <a:t> </a:t>
            </a:r>
            <a:r>
              <a:rPr lang="it-IT" dirty="0" err="1" smtClean="0"/>
              <a:t>until</a:t>
            </a:r>
            <a:r>
              <a:rPr lang="it-IT" dirty="0" smtClean="0"/>
              <a:t> 1973 </a:t>
            </a:r>
            <a:r>
              <a:rPr lang="it-IT" dirty="0" err="1" smtClean="0"/>
              <a:t>shared</a:t>
            </a:r>
            <a:r>
              <a:rPr lang="it-IT" dirty="0" smtClean="0"/>
              <a:t> </a:t>
            </a:r>
            <a:r>
              <a:rPr lang="it-IT" dirty="0" err="1" smtClean="0"/>
              <a:t>two</a:t>
            </a:r>
            <a:r>
              <a:rPr lang="it-IT" dirty="0" smtClean="0"/>
              <a:t> </a:t>
            </a:r>
            <a:r>
              <a:rPr lang="it-IT" dirty="0" err="1" smtClean="0"/>
              <a:t>particular</a:t>
            </a:r>
            <a:r>
              <a:rPr lang="it-IT" dirty="0" smtClean="0"/>
              <a:t> </a:t>
            </a:r>
            <a:r>
              <a:rPr lang="it-IT" dirty="0" err="1" smtClean="0"/>
              <a:t>experiences</a:t>
            </a:r>
            <a:r>
              <a:rPr lang="it-IT" dirty="0" smtClean="0"/>
              <a:t> </a:t>
            </a:r>
            <a:r>
              <a:rPr lang="it-IT" dirty="0" err="1" smtClean="0"/>
              <a:t>that</a:t>
            </a:r>
            <a:r>
              <a:rPr lang="it-IT" dirty="0" smtClean="0"/>
              <a:t> </a:t>
            </a:r>
            <a:r>
              <a:rPr lang="it-IT" dirty="0" err="1" smtClean="0"/>
              <a:t>encouraged</a:t>
            </a:r>
            <a:r>
              <a:rPr lang="it-IT" dirty="0" smtClean="0"/>
              <a:t> </a:t>
            </a:r>
            <a:r>
              <a:rPr lang="it-IT" dirty="0" err="1" smtClean="0"/>
              <a:t>them</a:t>
            </a:r>
            <a:r>
              <a:rPr lang="it-IT" dirty="0" smtClean="0"/>
              <a:t> to </a:t>
            </a:r>
            <a:r>
              <a:rPr lang="it-IT" dirty="0" err="1" smtClean="0"/>
              <a:t>develop</a:t>
            </a:r>
            <a:r>
              <a:rPr lang="it-IT" dirty="0" smtClean="0"/>
              <a:t> a new </a:t>
            </a:r>
            <a:r>
              <a:rPr lang="it-IT" dirty="0" err="1" smtClean="0"/>
              <a:t>form</a:t>
            </a:r>
            <a:r>
              <a:rPr lang="it-IT" dirty="0" smtClean="0"/>
              <a:t> of </a:t>
            </a:r>
            <a:r>
              <a:rPr lang="it-IT" dirty="0" err="1" smtClean="0"/>
              <a:t>cooperation</a:t>
            </a:r>
            <a:r>
              <a:rPr lang="it-IT" dirty="0" smtClean="0"/>
              <a:t>.</a:t>
            </a:r>
            <a:endParaRPr lang="it-IT" dirty="0"/>
          </a:p>
        </p:txBody>
      </p:sp>
    </p:spTree>
    <p:extLst>
      <p:ext uri="{BB962C8B-B14F-4D97-AF65-F5344CB8AC3E}">
        <p14:creationId xmlns:p14="http://schemas.microsoft.com/office/powerpoint/2010/main" val="2378666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a:t>
            </a:r>
            <a:r>
              <a:rPr lang="it-IT" dirty="0" smtClean="0"/>
              <a:t> do </a:t>
            </a:r>
            <a:r>
              <a:rPr lang="it-IT" dirty="0" err="1" smtClean="0"/>
              <a:t>you</a:t>
            </a:r>
            <a:r>
              <a:rPr lang="it-IT" dirty="0" smtClean="0"/>
              <a:t> </a:t>
            </a:r>
            <a:r>
              <a:rPr lang="it-IT" dirty="0" err="1" smtClean="0"/>
              <a:t>know</a:t>
            </a:r>
            <a:r>
              <a:rPr lang="it-IT" dirty="0" smtClean="0"/>
              <a:t> </a:t>
            </a:r>
            <a:r>
              <a:rPr lang="it-IT" dirty="0" err="1" smtClean="0"/>
              <a:t>about</a:t>
            </a:r>
            <a:r>
              <a:rPr lang="it-IT" dirty="0" smtClean="0"/>
              <a:t> </a:t>
            </a:r>
            <a:r>
              <a:rPr lang="it-IT" dirty="0" err="1" smtClean="0"/>
              <a:t>Brexit</a:t>
            </a:r>
            <a:r>
              <a:rPr lang="it-IT" dirty="0" smtClean="0"/>
              <a:t>?</a:t>
            </a:r>
            <a:endParaRPr lang="it-IT" dirty="0"/>
          </a:p>
        </p:txBody>
      </p:sp>
      <p:sp>
        <p:nvSpPr>
          <p:cNvPr id="3" name="Segnaposto contenuto 2"/>
          <p:cNvSpPr>
            <a:spLocks noGrp="1"/>
          </p:cNvSpPr>
          <p:nvPr>
            <p:ph idx="1"/>
          </p:nvPr>
        </p:nvSpPr>
        <p:spPr/>
        <p:txBody>
          <a:bodyPr>
            <a:normAutofit/>
          </a:bodyPr>
          <a:lstStyle/>
          <a:p>
            <a:r>
              <a:rPr lang="it-IT" dirty="0" err="1"/>
              <a:t>When</a:t>
            </a:r>
            <a:r>
              <a:rPr lang="it-IT" dirty="0"/>
              <a:t> </a:t>
            </a:r>
            <a:r>
              <a:rPr lang="it-IT" dirty="0" err="1"/>
              <a:t>did</a:t>
            </a:r>
            <a:r>
              <a:rPr lang="it-IT" dirty="0"/>
              <a:t> the </a:t>
            </a:r>
            <a:r>
              <a:rPr lang="it-IT" dirty="0" err="1"/>
              <a:t>United</a:t>
            </a:r>
            <a:r>
              <a:rPr lang="it-IT" dirty="0"/>
              <a:t> Kingdom join the EEC?</a:t>
            </a:r>
          </a:p>
          <a:p>
            <a:r>
              <a:rPr lang="it-IT" dirty="0" err="1"/>
              <a:t>What</a:t>
            </a:r>
            <a:r>
              <a:rPr lang="it-IT" dirty="0"/>
              <a:t> </a:t>
            </a:r>
            <a:r>
              <a:rPr lang="it-IT" dirty="0" err="1"/>
              <a:t>does</a:t>
            </a:r>
            <a:r>
              <a:rPr lang="it-IT" dirty="0"/>
              <a:t> </a:t>
            </a:r>
            <a:r>
              <a:rPr lang="it-IT" dirty="0" err="1"/>
              <a:t>Brexit</a:t>
            </a:r>
            <a:r>
              <a:rPr lang="it-IT" dirty="0"/>
              <a:t> stand for?</a:t>
            </a:r>
          </a:p>
          <a:p>
            <a:r>
              <a:rPr lang="it-IT" dirty="0" err="1"/>
              <a:t>What</a:t>
            </a:r>
            <a:r>
              <a:rPr lang="it-IT" dirty="0"/>
              <a:t> </a:t>
            </a:r>
            <a:r>
              <a:rPr lang="it-IT" dirty="0" err="1"/>
              <a:t>decision</a:t>
            </a:r>
            <a:r>
              <a:rPr lang="it-IT" dirty="0"/>
              <a:t> </a:t>
            </a:r>
            <a:r>
              <a:rPr lang="it-IT" dirty="0" err="1"/>
              <a:t>did</a:t>
            </a:r>
            <a:r>
              <a:rPr lang="it-IT" dirty="0"/>
              <a:t> the referendum </a:t>
            </a:r>
            <a:r>
              <a:rPr lang="it-IT" dirty="0" err="1"/>
              <a:t>ask</a:t>
            </a:r>
            <a:r>
              <a:rPr lang="it-IT" dirty="0"/>
              <a:t> </a:t>
            </a:r>
            <a:r>
              <a:rPr lang="it-IT" dirty="0" err="1"/>
              <a:t>voters</a:t>
            </a:r>
            <a:r>
              <a:rPr lang="it-IT" dirty="0"/>
              <a:t> to take?</a:t>
            </a:r>
          </a:p>
          <a:p>
            <a:r>
              <a:rPr lang="it-IT" dirty="0" err="1"/>
              <a:t>What</a:t>
            </a:r>
            <a:r>
              <a:rPr lang="it-IT" dirty="0"/>
              <a:t> </a:t>
            </a:r>
            <a:r>
              <a:rPr lang="it-IT" dirty="0" err="1"/>
              <a:t>was</a:t>
            </a:r>
            <a:r>
              <a:rPr lang="it-IT" dirty="0"/>
              <a:t> the </a:t>
            </a:r>
            <a:r>
              <a:rPr lang="it-IT" dirty="0" err="1"/>
              <a:t>result</a:t>
            </a:r>
            <a:r>
              <a:rPr lang="it-IT" dirty="0"/>
              <a:t>?</a:t>
            </a:r>
          </a:p>
          <a:p>
            <a:r>
              <a:rPr lang="it-IT" dirty="0" err="1"/>
              <a:t>Why</a:t>
            </a:r>
            <a:r>
              <a:rPr lang="it-IT" dirty="0"/>
              <a:t> </a:t>
            </a:r>
            <a:r>
              <a:rPr lang="it-IT" dirty="0" err="1"/>
              <a:t>has</a:t>
            </a:r>
            <a:r>
              <a:rPr lang="it-IT" dirty="0"/>
              <a:t> the UK </a:t>
            </a:r>
            <a:r>
              <a:rPr lang="it-IT" dirty="0" err="1"/>
              <a:t>not</a:t>
            </a:r>
            <a:r>
              <a:rPr lang="it-IT" dirty="0"/>
              <a:t> </a:t>
            </a:r>
            <a:r>
              <a:rPr lang="it-IT" dirty="0" err="1"/>
              <a:t>left</a:t>
            </a:r>
            <a:r>
              <a:rPr lang="it-IT" dirty="0"/>
              <a:t> </a:t>
            </a:r>
            <a:r>
              <a:rPr lang="it-IT" dirty="0" err="1"/>
              <a:t>yet</a:t>
            </a:r>
            <a:r>
              <a:rPr lang="it-IT" dirty="0"/>
              <a:t>?</a:t>
            </a:r>
          </a:p>
          <a:p>
            <a:r>
              <a:rPr lang="it-IT" dirty="0" err="1"/>
              <a:t>Who</a:t>
            </a:r>
            <a:r>
              <a:rPr lang="it-IT" dirty="0"/>
              <a:t> </a:t>
            </a:r>
            <a:r>
              <a:rPr lang="it-IT" dirty="0" err="1"/>
              <a:t>is</a:t>
            </a:r>
            <a:r>
              <a:rPr lang="it-IT" dirty="0"/>
              <a:t> </a:t>
            </a:r>
            <a:r>
              <a:rPr lang="it-IT" dirty="0" err="1"/>
              <a:t>reponsible</a:t>
            </a:r>
            <a:r>
              <a:rPr lang="it-IT" dirty="0"/>
              <a:t> for </a:t>
            </a:r>
            <a:r>
              <a:rPr lang="it-IT" dirty="0" err="1"/>
              <a:t>taking</a:t>
            </a:r>
            <a:r>
              <a:rPr lang="it-IT" dirty="0"/>
              <a:t> the </a:t>
            </a:r>
            <a:r>
              <a:rPr lang="it-IT" dirty="0" err="1"/>
              <a:t>final</a:t>
            </a:r>
            <a:r>
              <a:rPr lang="it-IT" dirty="0"/>
              <a:t> </a:t>
            </a:r>
            <a:r>
              <a:rPr lang="it-IT" dirty="0" err="1"/>
              <a:t>decision</a:t>
            </a:r>
            <a:r>
              <a:rPr lang="it-IT" dirty="0"/>
              <a:t>?</a:t>
            </a:r>
          </a:p>
          <a:p>
            <a:r>
              <a:rPr lang="it-IT" dirty="0" err="1"/>
              <a:t>What</a:t>
            </a:r>
            <a:r>
              <a:rPr lang="it-IT" dirty="0"/>
              <a:t> </a:t>
            </a:r>
            <a:r>
              <a:rPr lang="it-IT" dirty="0" err="1"/>
              <a:t>have</a:t>
            </a:r>
            <a:r>
              <a:rPr lang="it-IT" dirty="0"/>
              <a:t> </a:t>
            </a:r>
            <a:r>
              <a:rPr lang="it-IT" dirty="0" err="1"/>
              <a:t>been</a:t>
            </a:r>
            <a:r>
              <a:rPr lang="it-IT" dirty="0"/>
              <a:t> the </a:t>
            </a:r>
            <a:r>
              <a:rPr lang="it-IT" dirty="0" err="1"/>
              <a:t>consequences</a:t>
            </a:r>
            <a:r>
              <a:rPr lang="it-IT" dirty="0"/>
              <a:t> for the UK economy?</a:t>
            </a:r>
          </a:p>
          <a:p>
            <a:endParaRPr lang="it-IT" dirty="0"/>
          </a:p>
          <a:p>
            <a:endParaRPr lang="it-IT" dirty="0"/>
          </a:p>
          <a:p>
            <a:endParaRPr lang="it-IT" dirty="0"/>
          </a:p>
        </p:txBody>
      </p:sp>
    </p:spTree>
    <p:extLst>
      <p:ext uri="{BB962C8B-B14F-4D97-AF65-F5344CB8AC3E}">
        <p14:creationId xmlns:p14="http://schemas.microsoft.com/office/powerpoint/2010/main" val="3415161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365125"/>
            <a:ext cx="10515600" cy="3163686"/>
          </a:xfrm>
        </p:spPr>
        <p:txBody>
          <a:bodyPr>
            <a:normAutofit fontScale="90000"/>
          </a:bodyPr>
          <a:lstStyle/>
          <a:p>
            <a:r>
              <a:rPr lang="it-IT" dirty="0" smtClean="0"/>
              <a:t/>
            </a:r>
            <a:br>
              <a:rPr lang="it-IT" dirty="0" smtClean="0"/>
            </a:br>
            <a:r>
              <a:rPr lang="it-IT" dirty="0"/>
              <a:t/>
            </a:r>
            <a:br>
              <a:rPr lang="it-IT" dirty="0"/>
            </a:br>
            <a:r>
              <a:rPr lang="it-IT" dirty="0" smtClean="0"/>
              <a:t>1.	</a:t>
            </a:r>
            <a:r>
              <a:rPr lang="it-IT" dirty="0" err="1" smtClean="0"/>
              <a:t>They</a:t>
            </a:r>
            <a:r>
              <a:rPr lang="it-IT" dirty="0" smtClean="0"/>
              <a:t> </a:t>
            </a:r>
            <a:r>
              <a:rPr lang="it-IT" dirty="0" err="1" smtClean="0"/>
              <a:t>had</a:t>
            </a:r>
            <a:r>
              <a:rPr lang="it-IT" dirty="0" smtClean="0"/>
              <a:t> </a:t>
            </a:r>
            <a:r>
              <a:rPr lang="it-IT" dirty="0" err="1" smtClean="0"/>
              <a:t>all</a:t>
            </a:r>
            <a:r>
              <a:rPr lang="it-IT" dirty="0" smtClean="0"/>
              <a:t> </a:t>
            </a:r>
            <a:r>
              <a:rPr lang="it-IT" dirty="0" err="1" smtClean="0"/>
              <a:t>had</a:t>
            </a:r>
            <a:r>
              <a:rPr lang="it-IT" dirty="0" smtClean="0"/>
              <a:t> </a:t>
            </a:r>
            <a:r>
              <a:rPr lang="it-IT" dirty="0" err="1" smtClean="0"/>
              <a:t>their</a:t>
            </a:r>
            <a:r>
              <a:rPr lang="it-IT" dirty="0" smtClean="0"/>
              <a:t> </a:t>
            </a:r>
            <a:r>
              <a:rPr lang="it-IT" dirty="0" err="1" smtClean="0"/>
              <a:t>prestige</a:t>
            </a:r>
            <a:r>
              <a:rPr lang="it-IT" dirty="0" smtClean="0"/>
              <a:t> </a:t>
            </a:r>
            <a:r>
              <a:rPr lang="it-IT" dirty="0" err="1" smtClean="0"/>
              <a:t>weakened</a:t>
            </a:r>
            <a:r>
              <a:rPr lang="it-IT" dirty="0" smtClean="0"/>
              <a:t>  by </a:t>
            </a:r>
            <a:r>
              <a:rPr lang="it-IT" dirty="0" err="1" smtClean="0"/>
              <a:t>virtue</a:t>
            </a:r>
            <a:r>
              <a:rPr lang="it-IT" dirty="0" smtClean="0"/>
              <a:t> of </a:t>
            </a:r>
            <a:r>
              <a:rPr lang="it-IT" dirty="0" err="1" smtClean="0"/>
              <a:t>national</a:t>
            </a:r>
            <a:r>
              <a:rPr lang="it-IT" dirty="0" smtClean="0"/>
              <a:t> </a:t>
            </a:r>
            <a:r>
              <a:rPr lang="it-IT" dirty="0" err="1" smtClean="0"/>
              <a:t>defeat</a:t>
            </a:r>
            <a:r>
              <a:rPr lang="it-IT" dirty="0" smtClean="0"/>
              <a:t>: </a:t>
            </a:r>
            <a:r>
              <a:rPr lang="it-IT" dirty="0" err="1" smtClean="0"/>
              <a:t>whether</a:t>
            </a:r>
            <a:r>
              <a:rPr lang="it-IT" dirty="0" smtClean="0"/>
              <a:t> </a:t>
            </a:r>
            <a:r>
              <a:rPr lang="it-IT" dirty="0" err="1" smtClean="0"/>
              <a:t>at</a:t>
            </a:r>
            <a:r>
              <a:rPr lang="it-IT" dirty="0" smtClean="0"/>
              <a:t> the </a:t>
            </a:r>
            <a:r>
              <a:rPr lang="it-IT" dirty="0" err="1" smtClean="0"/>
              <a:t>hands</a:t>
            </a:r>
            <a:r>
              <a:rPr lang="it-IT" dirty="0" smtClean="0"/>
              <a:t> of Nazi Germany, or </a:t>
            </a:r>
            <a:r>
              <a:rPr lang="it-IT" dirty="0" err="1" smtClean="0"/>
              <a:t>as</a:t>
            </a:r>
            <a:r>
              <a:rPr lang="it-IT" dirty="0" smtClean="0"/>
              <a:t> in the case of Germany and </a:t>
            </a:r>
            <a:r>
              <a:rPr lang="it-IT" dirty="0" err="1" smtClean="0"/>
              <a:t>Italy</a:t>
            </a:r>
            <a:r>
              <a:rPr lang="it-IT" dirty="0" smtClean="0"/>
              <a:t>, by the </a:t>
            </a:r>
            <a:r>
              <a:rPr lang="it-IT" dirty="0" err="1" smtClean="0"/>
              <a:t>Allies</a:t>
            </a:r>
            <a:r>
              <a:rPr lang="it-IT" dirty="0" smtClean="0"/>
              <a:t>.</a:t>
            </a:r>
            <a:endParaRPr lang="it-IT" dirty="0"/>
          </a:p>
        </p:txBody>
      </p:sp>
    </p:spTree>
    <p:extLst>
      <p:ext uri="{BB962C8B-B14F-4D97-AF65-F5344CB8AC3E}">
        <p14:creationId xmlns:p14="http://schemas.microsoft.com/office/powerpoint/2010/main" val="42593323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3150807"/>
          </a:xfrm>
        </p:spPr>
        <p:txBody>
          <a:bodyPr>
            <a:normAutofit/>
          </a:bodyPr>
          <a:lstStyle/>
          <a:p>
            <a:r>
              <a:rPr lang="it-IT" dirty="0" smtClean="0"/>
              <a:t/>
            </a:r>
            <a:br>
              <a:rPr lang="it-IT" dirty="0" smtClean="0"/>
            </a:br>
            <a:r>
              <a:rPr lang="it-IT" dirty="0"/>
              <a:t/>
            </a:r>
            <a:br>
              <a:rPr lang="it-IT" dirty="0"/>
            </a:br>
            <a:r>
              <a:rPr lang="it-IT" dirty="0" smtClean="0"/>
              <a:t>2.	</a:t>
            </a:r>
            <a:r>
              <a:rPr lang="it-IT" dirty="0" err="1" smtClean="0"/>
              <a:t>They</a:t>
            </a:r>
            <a:r>
              <a:rPr lang="it-IT" dirty="0" smtClean="0"/>
              <a:t> </a:t>
            </a:r>
            <a:r>
              <a:rPr lang="it-IT" dirty="0" err="1" smtClean="0"/>
              <a:t>had</a:t>
            </a:r>
            <a:r>
              <a:rPr lang="it-IT" dirty="0" smtClean="0"/>
              <a:t> </a:t>
            </a:r>
            <a:r>
              <a:rPr lang="it-IT" dirty="0" err="1" smtClean="0"/>
              <a:t>all</a:t>
            </a:r>
            <a:r>
              <a:rPr lang="it-IT" dirty="0" smtClean="0"/>
              <a:t> </a:t>
            </a:r>
            <a:r>
              <a:rPr lang="it-IT" dirty="0" err="1" smtClean="0"/>
              <a:t>suffered</a:t>
            </a:r>
            <a:r>
              <a:rPr lang="it-IT" dirty="0" smtClean="0"/>
              <a:t> from the </a:t>
            </a:r>
            <a:r>
              <a:rPr lang="it-IT" dirty="0" err="1" smtClean="0"/>
              <a:t>excesses</a:t>
            </a:r>
            <a:r>
              <a:rPr lang="it-IT" dirty="0" smtClean="0"/>
              <a:t> of state </a:t>
            </a:r>
            <a:r>
              <a:rPr lang="it-IT" dirty="0" err="1" smtClean="0"/>
              <a:t>power</a:t>
            </a:r>
            <a:r>
              <a:rPr lang="it-IT" dirty="0" smtClean="0"/>
              <a:t>, with the Nazi regime the </a:t>
            </a:r>
            <a:r>
              <a:rPr lang="it-IT" dirty="0" err="1" smtClean="0"/>
              <a:t>most</a:t>
            </a:r>
            <a:r>
              <a:rPr lang="it-IT" dirty="0" smtClean="0"/>
              <a:t> </a:t>
            </a:r>
            <a:r>
              <a:rPr lang="it-IT" dirty="0" err="1" smtClean="0"/>
              <a:t>extreme</a:t>
            </a:r>
            <a:r>
              <a:rPr lang="it-IT" dirty="0" smtClean="0"/>
              <a:t> </a:t>
            </a:r>
            <a:r>
              <a:rPr lang="it-IT" dirty="0" err="1" smtClean="0"/>
              <a:t>manifestation</a:t>
            </a:r>
            <a:r>
              <a:rPr lang="it-IT" dirty="0" smtClean="0"/>
              <a:t> of </a:t>
            </a:r>
            <a:r>
              <a:rPr lang="it-IT" dirty="0" err="1" smtClean="0"/>
              <a:t>this</a:t>
            </a:r>
            <a:r>
              <a:rPr lang="it-IT" dirty="0" smtClean="0"/>
              <a:t>.</a:t>
            </a:r>
            <a:endParaRPr lang="it-IT" dirty="0"/>
          </a:p>
        </p:txBody>
      </p:sp>
    </p:spTree>
    <p:extLst>
      <p:ext uri="{BB962C8B-B14F-4D97-AF65-F5344CB8AC3E}">
        <p14:creationId xmlns:p14="http://schemas.microsoft.com/office/powerpoint/2010/main" val="2678209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4219754"/>
          </a:xfrm>
        </p:spPr>
        <p:txBody>
          <a:bodyPr>
            <a:normAutofit fontScale="90000"/>
          </a:bodyPr>
          <a:lstStyle/>
          <a:p>
            <a:r>
              <a:rPr lang="it-IT" dirty="0" smtClean="0"/>
              <a:t/>
            </a:r>
            <a:br>
              <a:rPr lang="it-IT" dirty="0" smtClean="0"/>
            </a:br>
            <a:r>
              <a:rPr lang="it-IT" dirty="0"/>
              <a:t/>
            </a:r>
            <a:br>
              <a:rPr lang="it-IT" dirty="0"/>
            </a:br>
            <a:r>
              <a:rPr lang="it-IT" dirty="0" smtClean="0"/>
              <a:t>For </a:t>
            </a:r>
            <a:r>
              <a:rPr lang="it-IT" dirty="0" err="1" smtClean="0"/>
              <a:t>these</a:t>
            </a:r>
            <a:r>
              <a:rPr lang="it-IT" dirty="0" smtClean="0"/>
              <a:t> </a:t>
            </a:r>
            <a:r>
              <a:rPr lang="it-IT" dirty="0" err="1" smtClean="0"/>
              <a:t>countries</a:t>
            </a:r>
            <a:r>
              <a:rPr lang="it-IT" dirty="0" smtClean="0"/>
              <a:t>, </a:t>
            </a:r>
            <a:r>
              <a:rPr lang="it-IT" dirty="0" err="1" smtClean="0"/>
              <a:t>unlike</a:t>
            </a:r>
            <a:r>
              <a:rPr lang="it-IT" dirty="0" smtClean="0"/>
              <a:t> Britain, the </a:t>
            </a:r>
            <a:r>
              <a:rPr lang="it-IT" dirty="0" err="1" smtClean="0"/>
              <a:t>nationstate</a:t>
            </a:r>
            <a:r>
              <a:rPr lang="it-IT" dirty="0" smtClean="0"/>
              <a:t> </a:t>
            </a:r>
            <a:r>
              <a:rPr lang="it-IT" dirty="0" err="1" smtClean="0"/>
              <a:t>had</a:t>
            </a:r>
            <a:r>
              <a:rPr lang="it-IT" dirty="0" smtClean="0"/>
              <a:t> </a:t>
            </a:r>
            <a:r>
              <a:rPr lang="it-IT" dirty="0" err="1" smtClean="0"/>
              <a:t>been</a:t>
            </a:r>
            <a:r>
              <a:rPr lang="it-IT" dirty="0" smtClean="0"/>
              <a:t> </a:t>
            </a:r>
            <a:r>
              <a:rPr lang="it-IT" dirty="0" err="1" smtClean="0"/>
              <a:t>discredited</a:t>
            </a:r>
            <a:r>
              <a:rPr lang="it-IT" dirty="0" smtClean="0"/>
              <a:t>, </a:t>
            </a:r>
            <a:r>
              <a:rPr lang="it-IT" dirty="0" err="1" smtClean="0"/>
              <a:t>resulting</a:t>
            </a:r>
            <a:r>
              <a:rPr lang="it-IT" dirty="0" smtClean="0"/>
              <a:t> in </a:t>
            </a:r>
            <a:r>
              <a:rPr lang="it-IT" dirty="0" err="1" smtClean="0"/>
              <a:t>powerful</a:t>
            </a:r>
            <a:r>
              <a:rPr lang="it-IT" dirty="0" smtClean="0"/>
              <a:t> </a:t>
            </a:r>
            <a:r>
              <a:rPr lang="it-IT" dirty="0" err="1" smtClean="0"/>
              <a:t>political</a:t>
            </a:r>
            <a:r>
              <a:rPr lang="it-IT" dirty="0" smtClean="0"/>
              <a:t> </a:t>
            </a:r>
            <a:r>
              <a:rPr lang="it-IT" dirty="0" err="1" smtClean="0"/>
              <a:t>forces</a:t>
            </a:r>
            <a:r>
              <a:rPr lang="it-IT" dirty="0" smtClean="0"/>
              <a:t> for new </a:t>
            </a:r>
            <a:r>
              <a:rPr lang="it-IT" dirty="0" err="1" smtClean="0"/>
              <a:t>forms</a:t>
            </a:r>
            <a:r>
              <a:rPr lang="it-IT" dirty="0" smtClean="0"/>
              <a:t> of inter-state </a:t>
            </a:r>
            <a:r>
              <a:rPr lang="it-IT" dirty="0" err="1" smtClean="0"/>
              <a:t>cooperation</a:t>
            </a:r>
            <a:r>
              <a:rPr lang="it-IT" dirty="0" smtClean="0"/>
              <a:t>.  </a:t>
            </a:r>
            <a:r>
              <a:rPr lang="it-IT" dirty="0" err="1" smtClean="0"/>
              <a:t>These</a:t>
            </a:r>
            <a:r>
              <a:rPr lang="it-IT" dirty="0" smtClean="0"/>
              <a:t> new </a:t>
            </a:r>
            <a:r>
              <a:rPr lang="it-IT" dirty="0" err="1" smtClean="0"/>
              <a:t>forms</a:t>
            </a:r>
            <a:r>
              <a:rPr lang="it-IT" dirty="0" smtClean="0"/>
              <a:t> of </a:t>
            </a:r>
            <a:r>
              <a:rPr lang="it-IT" dirty="0" err="1" smtClean="0"/>
              <a:t>cooperation</a:t>
            </a:r>
            <a:r>
              <a:rPr lang="it-IT" dirty="0" smtClean="0"/>
              <a:t> </a:t>
            </a:r>
            <a:r>
              <a:rPr lang="it-IT" dirty="0" err="1" smtClean="0"/>
              <a:t>were</a:t>
            </a:r>
            <a:r>
              <a:rPr lang="it-IT" dirty="0" smtClean="0"/>
              <a:t> </a:t>
            </a:r>
            <a:r>
              <a:rPr lang="it-IT" dirty="0" err="1" smtClean="0"/>
              <a:t>needed</a:t>
            </a:r>
            <a:r>
              <a:rPr lang="it-IT" dirty="0" smtClean="0"/>
              <a:t> for </a:t>
            </a:r>
            <a:r>
              <a:rPr lang="it-IT" dirty="0" err="1" smtClean="0"/>
              <a:t>three</a:t>
            </a:r>
            <a:r>
              <a:rPr lang="it-IT" dirty="0" smtClean="0"/>
              <a:t> </a:t>
            </a:r>
            <a:r>
              <a:rPr lang="it-IT" dirty="0" err="1" smtClean="0"/>
              <a:t>reasons</a:t>
            </a:r>
            <a:r>
              <a:rPr lang="it-IT" dirty="0" smtClean="0"/>
              <a:t>.</a:t>
            </a:r>
            <a:endParaRPr lang="it-IT" dirty="0"/>
          </a:p>
        </p:txBody>
      </p:sp>
    </p:spTree>
    <p:extLst>
      <p:ext uri="{BB962C8B-B14F-4D97-AF65-F5344CB8AC3E}">
        <p14:creationId xmlns:p14="http://schemas.microsoft.com/office/powerpoint/2010/main" val="478710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4889455"/>
          </a:xfrm>
        </p:spPr>
        <p:txBody>
          <a:bodyPr>
            <a:normAutofit/>
          </a:bodyPr>
          <a:lstStyle/>
          <a:p>
            <a:r>
              <a:rPr lang="it-IT" dirty="0" smtClean="0"/>
              <a:t/>
            </a:r>
            <a:br>
              <a:rPr lang="it-IT" dirty="0" smtClean="0"/>
            </a:br>
            <a:r>
              <a:rPr lang="it-IT" dirty="0" smtClean="0"/>
              <a:t>1.	</a:t>
            </a:r>
            <a:r>
              <a:rPr lang="it-IT" dirty="0" err="1" smtClean="0"/>
              <a:t>They</a:t>
            </a:r>
            <a:r>
              <a:rPr lang="it-IT" dirty="0" smtClean="0"/>
              <a:t> </a:t>
            </a:r>
            <a:r>
              <a:rPr lang="it-IT" dirty="0" err="1" smtClean="0"/>
              <a:t>all</a:t>
            </a:r>
            <a:r>
              <a:rPr lang="it-IT" dirty="0" smtClean="0"/>
              <a:t> </a:t>
            </a:r>
            <a:r>
              <a:rPr lang="it-IT" dirty="0" err="1" smtClean="0"/>
              <a:t>confronted</a:t>
            </a:r>
            <a:r>
              <a:rPr lang="it-IT" dirty="0" smtClean="0"/>
              <a:t> the task of </a:t>
            </a:r>
            <a:r>
              <a:rPr lang="it-IT" dirty="0" err="1" smtClean="0"/>
              <a:t>economic</a:t>
            </a:r>
            <a:r>
              <a:rPr lang="it-IT" dirty="0" smtClean="0"/>
              <a:t> 	</a:t>
            </a:r>
            <a:r>
              <a:rPr lang="it-IT" dirty="0" err="1" smtClean="0"/>
              <a:t>reconstruction</a:t>
            </a:r>
            <a:r>
              <a:rPr lang="it-IT" dirty="0" smtClean="0"/>
              <a:t>.	</a:t>
            </a:r>
            <a:endParaRPr lang="it-IT" dirty="0"/>
          </a:p>
        </p:txBody>
      </p:sp>
    </p:spTree>
    <p:extLst>
      <p:ext uri="{BB962C8B-B14F-4D97-AF65-F5344CB8AC3E}">
        <p14:creationId xmlns:p14="http://schemas.microsoft.com/office/powerpoint/2010/main" val="29821415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3949298"/>
          </a:xfrm>
        </p:spPr>
        <p:txBody>
          <a:bodyPr>
            <a:normAutofit/>
          </a:bodyPr>
          <a:lstStyle/>
          <a:p>
            <a:r>
              <a:rPr lang="it-IT" dirty="0" smtClean="0"/>
              <a:t/>
            </a:r>
            <a:br>
              <a:rPr lang="it-IT" dirty="0" smtClean="0"/>
            </a:br>
            <a:r>
              <a:rPr lang="it-IT" dirty="0" smtClean="0"/>
              <a:t>2.	</a:t>
            </a:r>
            <a:r>
              <a:rPr lang="it-IT" dirty="0" err="1" smtClean="0"/>
              <a:t>Most</a:t>
            </a:r>
            <a:r>
              <a:rPr lang="it-IT" dirty="0" smtClean="0"/>
              <a:t> of </a:t>
            </a:r>
            <a:r>
              <a:rPr lang="it-IT" dirty="0" err="1" smtClean="0"/>
              <a:t>them</a:t>
            </a:r>
            <a:r>
              <a:rPr lang="it-IT" dirty="0" smtClean="0"/>
              <a:t> </a:t>
            </a:r>
            <a:r>
              <a:rPr lang="it-IT" dirty="0" err="1" smtClean="0"/>
              <a:t>bordered</a:t>
            </a:r>
            <a:r>
              <a:rPr lang="it-IT" dirty="0" smtClean="0"/>
              <a:t> on West Germany and </a:t>
            </a:r>
            <a:r>
              <a:rPr lang="it-IT" dirty="0" err="1" smtClean="0"/>
              <a:t>looked</a:t>
            </a:r>
            <a:r>
              <a:rPr lang="it-IT" dirty="0" smtClean="0"/>
              <a:t> for a new way of </a:t>
            </a:r>
            <a:r>
              <a:rPr lang="it-IT" dirty="0" err="1" smtClean="0"/>
              <a:t>containing</a:t>
            </a:r>
            <a:r>
              <a:rPr lang="it-IT" dirty="0" smtClean="0"/>
              <a:t> </a:t>
            </a:r>
            <a:r>
              <a:rPr lang="it-IT" dirty="0" err="1" smtClean="0"/>
              <a:t>German</a:t>
            </a:r>
            <a:r>
              <a:rPr lang="it-IT" dirty="0" smtClean="0"/>
              <a:t> </a:t>
            </a:r>
            <a:r>
              <a:rPr lang="it-IT" dirty="0" err="1" smtClean="0"/>
              <a:t>power</a:t>
            </a:r>
            <a:r>
              <a:rPr lang="it-IT" dirty="0" smtClean="0"/>
              <a:t>.</a:t>
            </a:r>
            <a:endParaRPr lang="it-IT" dirty="0"/>
          </a:p>
        </p:txBody>
      </p:sp>
    </p:spTree>
    <p:extLst>
      <p:ext uri="{BB962C8B-B14F-4D97-AF65-F5344CB8AC3E}">
        <p14:creationId xmlns:p14="http://schemas.microsoft.com/office/powerpoint/2010/main" val="42344458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3962176"/>
          </a:xfrm>
        </p:spPr>
        <p:txBody>
          <a:bodyPr>
            <a:normAutofit/>
          </a:bodyPr>
          <a:lstStyle/>
          <a:p>
            <a:r>
              <a:rPr lang="it-IT" dirty="0" smtClean="0"/>
              <a:t/>
            </a:r>
            <a:br>
              <a:rPr lang="it-IT" dirty="0" smtClean="0"/>
            </a:br>
            <a:r>
              <a:rPr lang="it-IT" dirty="0" smtClean="0"/>
              <a:t>3.	The </a:t>
            </a:r>
            <a:r>
              <a:rPr lang="it-IT" dirty="0" err="1" smtClean="0"/>
              <a:t>Cold</a:t>
            </a:r>
            <a:r>
              <a:rPr lang="it-IT" dirty="0" smtClean="0"/>
              <a:t> War </a:t>
            </a:r>
            <a:r>
              <a:rPr lang="it-IT" dirty="0" err="1" smtClean="0"/>
              <a:t>created</a:t>
            </a:r>
            <a:r>
              <a:rPr lang="it-IT" dirty="0" smtClean="0"/>
              <a:t> a </a:t>
            </a:r>
            <a:r>
              <a:rPr lang="it-IT" dirty="0" err="1" smtClean="0"/>
              <a:t>geopolitical</a:t>
            </a:r>
            <a:r>
              <a:rPr lang="it-IT" dirty="0" smtClean="0"/>
              <a:t> </a:t>
            </a:r>
            <a:r>
              <a:rPr lang="it-IT" dirty="0" err="1" smtClean="0"/>
              <a:t>division</a:t>
            </a:r>
            <a:r>
              <a:rPr lang="it-IT" dirty="0" smtClean="0"/>
              <a:t> </a:t>
            </a:r>
            <a:r>
              <a:rPr lang="it-IT" dirty="0" err="1" smtClean="0"/>
              <a:t>through</a:t>
            </a:r>
            <a:r>
              <a:rPr lang="it-IT" dirty="0" smtClean="0"/>
              <a:t> the centre of Europe and a </a:t>
            </a:r>
            <a:r>
              <a:rPr lang="it-IT" dirty="0" err="1" smtClean="0"/>
              <a:t>need</a:t>
            </a:r>
            <a:r>
              <a:rPr lang="it-IT" dirty="0" smtClean="0"/>
              <a:t> to </a:t>
            </a:r>
            <a:r>
              <a:rPr lang="it-IT" dirty="0" err="1" smtClean="0"/>
              <a:t>organise</a:t>
            </a:r>
            <a:r>
              <a:rPr lang="it-IT" dirty="0" smtClean="0"/>
              <a:t> </a:t>
            </a:r>
            <a:r>
              <a:rPr lang="it-IT" dirty="0" err="1" smtClean="0"/>
              <a:t>against</a:t>
            </a:r>
            <a:r>
              <a:rPr lang="it-IT" dirty="0" smtClean="0"/>
              <a:t> a </a:t>
            </a:r>
            <a:r>
              <a:rPr lang="it-IT" dirty="0" err="1" smtClean="0"/>
              <a:t>perceived</a:t>
            </a:r>
            <a:r>
              <a:rPr lang="it-IT" dirty="0" smtClean="0"/>
              <a:t> </a:t>
            </a:r>
            <a:r>
              <a:rPr lang="it-IT" dirty="0" err="1" smtClean="0"/>
              <a:t>external</a:t>
            </a:r>
            <a:r>
              <a:rPr lang="it-IT" dirty="0" smtClean="0"/>
              <a:t> </a:t>
            </a:r>
            <a:r>
              <a:rPr lang="it-IT" dirty="0" err="1" smtClean="0"/>
              <a:t>threat</a:t>
            </a:r>
            <a:r>
              <a:rPr lang="it-IT" dirty="0" smtClean="0"/>
              <a:t> of </a:t>
            </a:r>
            <a:r>
              <a:rPr lang="it-IT" dirty="0" err="1" smtClean="0"/>
              <a:t>communism</a:t>
            </a:r>
            <a:r>
              <a:rPr lang="it-IT" dirty="0" smtClean="0"/>
              <a:t>.</a:t>
            </a:r>
            <a:endParaRPr lang="it-IT" dirty="0"/>
          </a:p>
        </p:txBody>
      </p:sp>
    </p:spTree>
    <p:extLst>
      <p:ext uri="{BB962C8B-B14F-4D97-AF65-F5344CB8AC3E}">
        <p14:creationId xmlns:p14="http://schemas.microsoft.com/office/powerpoint/2010/main" val="33759331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Supranationalism</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endParaRPr lang="it-IT" dirty="0"/>
          </a:p>
          <a:p>
            <a:pPr marL="0" indent="0">
              <a:buNone/>
            </a:pPr>
            <a:r>
              <a:rPr lang="it-IT" dirty="0" smtClean="0"/>
              <a:t>The </a:t>
            </a:r>
            <a:r>
              <a:rPr lang="it-IT" dirty="0" err="1" smtClean="0"/>
              <a:t>consequence</a:t>
            </a:r>
            <a:r>
              <a:rPr lang="it-IT" dirty="0" smtClean="0"/>
              <a:t> </a:t>
            </a:r>
            <a:r>
              <a:rPr lang="it-IT" dirty="0" err="1" smtClean="0"/>
              <a:t>was</a:t>
            </a:r>
            <a:r>
              <a:rPr lang="it-IT" dirty="0" smtClean="0"/>
              <a:t> </a:t>
            </a:r>
            <a:r>
              <a:rPr lang="it-IT" dirty="0" err="1" smtClean="0"/>
              <a:t>that</a:t>
            </a:r>
            <a:r>
              <a:rPr lang="it-IT" dirty="0" smtClean="0"/>
              <a:t> the </a:t>
            </a:r>
            <a:r>
              <a:rPr lang="it-IT" dirty="0" err="1" smtClean="0"/>
              <a:t>six</a:t>
            </a:r>
            <a:r>
              <a:rPr lang="it-IT" dirty="0" smtClean="0"/>
              <a:t> </a:t>
            </a:r>
            <a:r>
              <a:rPr lang="it-IT" dirty="0" err="1" smtClean="0"/>
              <a:t>states</a:t>
            </a:r>
            <a:r>
              <a:rPr lang="it-IT" dirty="0" smtClean="0"/>
              <a:t> </a:t>
            </a:r>
            <a:r>
              <a:rPr lang="it-IT" dirty="0" err="1" smtClean="0"/>
              <a:t>developed</a:t>
            </a:r>
            <a:r>
              <a:rPr lang="it-IT" dirty="0" smtClean="0"/>
              <a:t> </a:t>
            </a:r>
            <a:r>
              <a:rPr lang="it-IT" dirty="0" err="1" smtClean="0"/>
              <a:t>supranational</a:t>
            </a:r>
            <a:r>
              <a:rPr lang="it-IT" dirty="0" smtClean="0"/>
              <a:t> </a:t>
            </a:r>
            <a:r>
              <a:rPr lang="it-IT" dirty="0" err="1" smtClean="0"/>
              <a:t>integration</a:t>
            </a:r>
            <a:r>
              <a:rPr lang="it-IT" dirty="0" smtClean="0"/>
              <a:t> </a:t>
            </a:r>
            <a:r>
              <a:rPr lang="it-IT" dirty="0" err="1" smtClean="0"/>
              <a:t>as</a:t>
            </a:r>
            <a:r>
              <a:rPr lang="it-IT" dirty="0" smtClean="0"/>
              <a:t> a </a:t>
            </a:r>
            <a:r>
              <a:rPr lang="it-IT" dirty="0" err="1" smtClean="0"/>
              <a:t>specific</a:t>
            </a:r>
            <a:r>
              <a:rPr lang="it-IT" dirty="0" smtClean="0"/>
              <a:t> </a:t>
            </a:r>
            <a:r>
              <a:rPr lang="it-IT" dirty="0" err="1" smtClean="0"/>
              <a:t>form</a:t>
            </a:r>
            <a:r>
              <a:rPr lang="it-IT" dirty="0" smtClean="0"/>
              <a:t> of </a:t>
            </a:r>
            <a:r>
              <a:rPr lang="it-IT" dirty="0" err="1" smtClean="0"/>
              <a:t>cooperation</a:t>
            </a:r>
            <a:r>
              <a:rPr lang="it-IT" dirty="0" smtClean="0"/>
              <a:t> </a:t>
            </a:r>
            <a:r>
              <a:rPr lang="it-IT" dirty="0" err="1" smtClean="0"/>
              <a:t>between</a:t>
            </a:r>
            <a:r>
              <a:rPr lang="it-IT" dirty="0" smtClean="0"/>
              <a:t> </a:t>
            </a:r>
            <a:r>
              <a:rPr lang="it-IT" dirty="0" err="1" smtClean="0"/>
              <a:t>states</a:t>
            </a:r>
            <a:r>
              <a:rPr lang="it-IT" dirty="0" smtClean="0"/>
              <a:t>.  </a:t>
            </a:r>
            <a:r>
              <a:rPr lang="it-IT" dirty="0" err="1" smtClean="0"/>
              <a:t>Hence</a:t>
            </a:r>
            <a:r>
              <a:rPr lang="it-IT" dirty="0" smtClean="0"/>
              <a:t> the </a:t>
            </a:r>
            <a:r>
              <a:rPr lang="it-IT" dirty="0" err="1" smtClean="0"/>
              <a:t>three</a:t>
            </a:r>
            <a:r>
              <a:rPr lang="it-IT" dirty="0" smtClean="0"/>
              <a:t> </a:t>
            </a:r>
            <a:r>
              <a:rPr lang="it-IT" dirty="0" err="1" smtClean="0"/>
              <a:t>European</a:t>
            </a:r>
            <a:r>
              <a:rPr lang="it-IT" dirty="0" smtClean="0"/>
              <a:t> </a:t>
            </a:r>
            <a:r>
              <a:rPr lang="it-IT" dirty="0" err="1" smtClean="0"/>
              <a:t>Communities</a:t>
            </a:r>
            <a:r>
              <a:rPr lang="it-IT" dirty="0" smtClean="0"/>
              <a:t> </a:t>
            </a:r>
            <a:r>
              <a:rPr lang="it-IT" dirty="0" err="1" smtClean="0"/>
              <a:t>were</a:t>
            </a:r>
            <a:r>
              <a:rPr lang="it-IT" dirty="0" smtClean="0"/>
              <a:t> </a:t>
            </a:r>
            <a:r>
              <a:rPr lang="it-IT" dirty="0" err="1" smtClean="0"/>
              <a:t>born</a:t>
            </a:r>
            <a:r>
              <a:rPr lang="it-IT" dirty="0" smtClean="0"/>
              <a:t>.</a:t>
            </a:r>
            <a:endParaRPr lang="it-IT" dirty="0"/>
          </a:p>
        </p:txBody>
      </p:sp>
    </p:spTree>
    <p:extLst>
      <p:ext uri="{BB962C8B-B14F-4D97-AF65-F5344CB8AC3E}">
        <p14:creationId xmlns:p14="http://schemas.microsoft.com/office/powerpoint/2010/main" val="35448783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Supranationalism</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endParaRPr lang="it-IT" dirty="0"/>
          </a:p>
          <a:p>
            <a:pPr marL="0" indent="0">
              <a:buNone/>
            </a:pPr>
            <a:endParaRPr lang="it-IT" dirty="0" smtClean="0"/>
          </a:p>
          <a:p>
            <a:pPr marL="514350" indent="-514350">
              <a:buAutoNum type="arabicPeriod"/>
            </a:pPr>
            <a:r>
              <a:rPr lang="it-IT" dirty="0" smtClean="0"/>
              <a:t>A </a:t>
            </a:r>
            <a:r>
              <a:rPr lang="it-IT" dirty="0" err="1" smtClean="0"/>
              <a:t>commitment</a:t>
            </a:r>
            <a:r>
              <a:rPr lang="it-IT" dirty="0" smtClean="0"/>
              <a:t> by the </a:t>
            </a:r>
            <a:r>
              <a:rPr lang="it-IT" dirty="0" err="1" smtClean="0"/>
              <a:t>states</a:t>
            </a:r>
            <a:r>
              <a:rPr lang="it-IT" dirty="0" smtClean="0"/>
              <a:t> to work </a:t>
            </a:r>
            <a:r>
              <a:rPr lang="it-IT" dirty="0" err="1" smtClean="0"/>
              <a:t>together</a:t>
            </a:r>
            <a:r>
              <a:rPr lang="it-IT" dirty="0" smtClean="0"/>
              <a:t>.</a:t>
            </a:r>
          </a:p>
          <a:p>
            <a:pPr marL="514350" indent="-514350">
              <a:buAutoNum type="arabicPeriod"/>
            </a:pPr>
            <a:endParaRPr lang="it-IT" dirty="0"/>
          </a:p>
          <a:p>
            <a:pPr marL="514350" indent="-514350">
              <a:buAutoNum type="arabicPeriod"/>
            </a:pPr>
            <a:r>
              <a:rPr lang="it-IT" dirty="0" err="1" smtClean="0"/>
              <a:t>But</a:t>
            </a:r>
            <a:r>
              <a:rPr lang="it-IT" dirty="0" smtClean="0"/>
              <a:t> </a:t>
            </a:r>
            <a:r>
              <a:rPr lang="it-IT" dirty="0" err="1" smtClean="0"/>
              <a:t>it</a:t>
            </a:r>
            <a:r>
              <a:rPr lang="it-IT" dirty="0" smtClean="0"/>
              <a:t> </a:t>
            </a:r>
            <a:r>
              <a:rPr lang="it-IT" dirty="0" err="1" smtClean="0"/>
              <a:t>also</a:t>
            </a:r>
            <a:r>
              <a:rPr lang="it-IT" dirty="0" smtClean="0"/>
              <a:t> </a:t>
            </a:r>
            <a:r>
              <a:rPr lang="it-IT" dirty="0" err="1" smtClean="0"/>
              <a:t>means</a:t>
            </a:r>
            <a:r>
              <a:rPr lang="it-IT" dirty="0" smtClean="0"/>
              <a:t> </a:t>
            </a:r>
            <a:r>
              <a:rPr lang="it-IT" dirty="0" err="1" smtClean="0"/>
              <a:t>formal</a:t>
            </a:r>
            <a:r>
              <a:rPr lang="it-IT" dirty="0" smtClean="0"/>
              <a:t> </a:t>
            </a:r>
            <a:r>
              <a:rPr lang="it-IT" dirty="0" err="1" smtClean="0"/>
              <a:t>constraints</a:t>
            </a:r>
            <a:r>
              <a:rPr lang="it-IT" dirty="0" smtClean="0"/>
              <a:t> on </a:t>
            </a:r>
            <a:r>
              <a:rPr lang="it-IT" dirty="0" err="1" smtClean="0"/>
              <a:t>national</a:t>
            </a:r>
            <a:r>
              <a:rPr lang="it-IT" dirty="0" smtClean="0"/>
              <a:t> </a:t>
            </a:r>
            <a:r>
              <a:rPr lang="it-IT" dirty="0" err="1" smtClean="0"/>
              <a:t>autonomy</a:t>
            </a:r>
            <a:r>
              <a:rPr lang="it-IT" dirty="0" smtClean="0"/>
              <a:t>.</a:t>
            </a:r>
            <a:endParaRPr lang="it-IT" dirty="0"/>
          </a:p>
        </p:txBody>
      </p:sp>
    </p:spTree>
    <p:extLst>
      <p:ext uri="{BB962C8B-B14F-4D97-AF65-F5344CB8AC3E}">
        <p14:creationId xmlns:p14="http://schemas.microsoft.com/office/powerpoint/2010/main" val="2752040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Furthermore</a:t>
            </a:r>
            <a:endParaRPr lang="it-IT" dirty="0"/>
          </a:p>
        </p:txBody>
      </p:sp>
      <p:sp>
        <p:nvSpPr>
          <p:cNvPr id="3" name="Segnaposto contenuto 2"/>
          <p:cNvSpPr>
            <a:spLocks noGrp="1"/>
          </p:cNvSpPr>
          <p:nvPr>
            <p:ph idx="1"/>
          </p:nvPr>
        </p:nvSpPr>
        <p:spPr/>
        <p:txBody>
          <a:bodyPr/>
          <a:lstStyle/>
          <a:p>
            <a:pPr marL="514350" indent="-514350">
              <a:buAutoNum type="arabicPeriod"/>
            </a:pPr>
            <a:r>
              <a:rPr lang="it-IT" dirty="0" err="1" smtClean="0"/>
              <a:t>Supranationalism</a:t>
            </a:r>
            <a:r>
              <a:rPr lang="it-IT" dirty="0" smtClean="0"/>
              <a:t> </a:t>
            </a:r>
            <a:r>
              <a:rPr lang="it-IT" dirty="0" err="1" smtClean="0"/>
              <a:t>places</a:t>
            </a:r>
            <a:r>
              <a:rPr lang="it-IT" dirty="0" smtClean="0"/>
              <a:t> </a:t>
            </a:r>
            <a:r>
              <a:rPr lang="it-IT" dirty="0" err="1" smtClean="0"/>
              <a:t>forml</a:t>
            </a:r>
            <a:r>
              <a:rPr lang="it-IT" dirty="0" smtClean="0"/>
              <a:t> </a:t>
            </a:r>
            <a:r>
              <a:rPr lang="it-IT" dirty="0" err="1" smtClean="0"/>
              <a:t>constraints</a:t>
            </a:r>
            <a:r>
              <a:rPr lang="it-IT" dirty="0" smtClean="0"/>
              <a:t> on </a:t>
            </a:r>
            <a:r>
              <a:rPr lang="it-IT" dirty="0" err="1" smtClean="0"/>
              <a:t>natonal</a:t>
            </a:r>
            <a:r>
              <a:rPr lang="it-IT" dirty="0" smtClean="0"/>
              <a:t> </a:t>
            </a:r>
            <a:r>
              <a:rPr lang="it-IT" dirty="0" err="1" smtClean="0"/>
              <a:t>autonomy</a:t>
            </a:r>
            <a:r>
              <a:rPr lang="it-IT" dirty="0" smtClean="0"/>
              <a:t>.</a:t>
            </a:r>
          </a:p>
          <a:p>
            <a:pPr marL="514350" indent="-514350">
              <a:buAutoNum type="arabicPeriod"/>
            </a:pPr>
            <a:endParaRPr lang="it-IT" dirty="0"/>
          </a:p>
          <a:p>
            <a:pPr marL="514350" indent="-514350">
              <a:buAutoNum type="arabicPeriod"/>
            </a:pPr>
            <a:r>
              <a:rPr lang="it-IT" dirty="0" err="1"/>
              <a:t>I</a:t>
            </a:r>
            <a:r>
              <a:rPr lang="it-IT" dirty="0" err="1" smtClean="0"/>
              <a:t>t</a:t>
            </a:r>
            <a:r>
              <a:rPr lang="it-IT" dirty="0" smtClean="0"/>
              <a:t> </a:t>
            </a:r>
            <a:r>
              <a:rPr lang="it-IT" dirty="0" err="1" smtClean="0"/>
              <a:t>expresses</a:t>
            </a:r>
            <a:r>
              <a:rPr lang="it-IT" dirty="0" smtClean="0"/>
              <a:t> </a:t>
            </a:r>
            <a:r>
              <a:rPr lang="it-IT" dirty="0" err="1" smtClean="0"/>
              <a:t>itself</a:t>
            </a:r>
            <a:r>
              <a:rPr lang="it-IT" dirty="0" smtClean="0"/>
              <a:t> in a </a:t>
            </a:r>
            <a:r>
              <a:rPr lang="it-IT" dirty="0" err="1" smtClean="0"/>
              <a:t>distinctive</a:t>
            </a:r>
            <a:r>
              <a:rPr lang="it-IT" dirty="0" smtClean="0"/>
              <a:t> </a:t>
            </a:r>
            <a:r>
              <a:rPr lang="it-IT" dirty="0" err="1" smtClean="0"/>
              <a:t>institutional</a:t>
            </a:r>
            <a:r>
              <a:rPr lang="it-IT" dirty="0" smtClean="0"/>
              <a:t> </a:t>
            </a:r>
            <a:r>
              <a:rPr lang="it-IT" dirty="0" err="1" smtClean="0"/>
              <a:t>structure</a:t>
            </a:r>
            <a:r>
              <a:rPr lang="it-IT" dirty="0" smtClean="0"/>
              <a:t>; a body of law </a:t>
            </a:r>
            <a:r>
              <a:rPr lang="it-IT" dirty="0" err="1" smtClean="0"/>
              <a:t>that</a:t>
            </a:r>
            <a:r>
              <a:rPr lang="it-IT" dirty="0" smtClean="0"/>
              <a:t> </a:t>
            </a:r>
            <a:r>
              <a:rPr lang="it-IT" dirty="0" err="1" smtClean="0"/>
              <a:t>takes</a:t>
            </a:r>
            <a:r>
              <a:rPr lang="it-IT" dirty="0" smtClean="0"/>
              <a:t> </a:t>
            </a:r>
            <a:r>
              <a:rPr lang="it-IT" dirty="0" err="1" smtClean="0"/>
              <a:t>precedence</a:t>
            </a:r>
            <a:r>
              <a:rPr lang="it-IT" dirty="0" smtClean="0"/>
              <a:t> over </a:t>
            </a:r>
            <a:r>
              <a:rPr lang="it-IT" dirty="0" err="1" smtClean="0"/>
              <a:t>national</a:t>
            </a:r>
            <a:r>
              <a:rPr lang="it-IT" dirty="0" smtClean="0"/>
              <a:t> law in a dense network of </a:t>
            </a:r>
            <a:r>
              <a:rPr lang="it-IT" dirty="0" err="1" smtClean="0"/>
              <a:t>institutions</a:t>
            </a:r>
            <a:r>
              <a:rPr lang="it-IT" dirty="0" smtClean="0"/>
              <a:t>  </a:t>
            </a:r>
            <a:r>
              <a:rPr lang="it-IT" dirty="0" err="1" smtClean="0"/>
              <a:t>located</a:t>
            </a:r>
            <a:r>
              <a:rPr lang="it-IT" dirty="0" smtClean="0"/>
              <a:t> </a:t>
            </a:r>
            <a:r>
              <a:rPr lang="it-IT" dirty="0" err="1" smtClean="0"/>
              <a:t>chiefly</a:t>
            </a:r>
            <a:r>
              <a:rPr lang="it-IT" dirty="0" smtClean="0"/>
              <a:t> in </a:t>
            </a:r>
            <a:r>
              <a:rPr lang="it-IT" dirty="0" err="1" smtClean="0"/>
              <a:t>Brussels</a:t>
            </a:r>
            <a:r>
              <a:rPr lang="it-IT" dirty="0" smtClean="0"/>
              <a:t>.</a:t>
            </a:r>
          </a:p>
          <a:p>
            <a:pPr marL="514350" indent="-514350">
              <a:buAutoNum type="arabicPeriod"/>
            </a:pPr>
            <a:endParaRPr lang="it-IT" dirty="0"/>
          </a:p>
          <a:p>
            <a:pPr marL="514350" indent="-514350">
              <a:buAutoNum type="arabicPeriod"/>
            </a:pPr>
            <a:r>
              <a:rPr lang="it-IT" dirty="0" err="1" smtClean="0"/>
              <a:t>Its</a:t>
            </a:r>
            <a:r>
              <a:rPr lang="it-IT" dirty="0" smtClean="0"/>
              <a:t> </a:t>
            </a:r>
            <a:r>
              <a:rPr lang="it-IT" dirty="0" err="1" smtClean="0"/>
              <a:t>unique</a:t>
            </a:r>
            <a:r>
              <a:rPr lang="it-IT" dirty="0" smtClean="0"/>
              <a:t> </a:t>
            </a:r>
            <a:r>
              <a:rPr lang="it-IT" dirty="0" err="1" smtClean="0"/>
              <a:t>form</a:t>
            </a:r>
            <a:r>
              <a:rPr lang="it-IT" dirty="0" smtClean="0"/>
              <a:t> of </a:t>
            </a:r>
            <a:r>
              <a:rPr lang="it-IT" dirty="0" err="1" smtClean="0"/>
              <a:t>government</a:t>
            </a:r>
            <a:r>
              <a:rPr lang="it-IT" dirty="0" smtClean="0"/>
              <a:t> </a:t>
            </a:r>
            <a:r>
              <a:rPr lang="it-IT" dirty="0" err="1" smtClean="0"/>
              <a:t>penetrates</a:t>
            </a:r>
            <a:r>
              <a:rPr lang="it-IT" dirty="0" smtClean="0"/>
              <a:t> </a:t>
            </a:r>
            <a:r>
              <a:rPr lang="it-IT" dirty="0" err="1" smtClean="0"/>
              <a:t>national</a:t>
            </a:r>
            <a:r>
              <a:rPr lang="it-IT" dirty="0" smtClean="0"/>
              <a:t> (i.e. </a:t>
            </a:r>
            <a:r>
              <a:rPr lang="it-IT" dirty="0" err="1" smtClean="0"/>
              <a:t>British</a:t>
            </a:r>
            <a:r>
              <a:rPr lang="it-IT" dirty="0" smtClean="0"/>
              <a:t>) </a:t>
            </a:r>
            <a:r>
              <a:rPr lang="it-IT" dirty="0" err="1" smtClean="0"/>
              <a:t>politics</a:t>
            </a:r>
            <a:r>
              <a:rPr lang="it-IT" dirty="0" smtClean="0"/>
              <a:t> and </a:t>
            </a:r>
            <a:r>
              <a:rPr lang="it-IT" dirty="0" err="1" smtClean="0"/>
              <a:t>policies</a:t>
            </a:r>
            <a:r>
              <a:rPr lang="it-IT" dirty="0" smtClean="0"/>
              <a:t>.</a:t>
            </a:r>
            <a:endParaRPr lang="it-IT" dirty="0"/>
          </a:p>
        </p:txBody>
      </p:sp>
    </p:spTree>
    <p:extLst>
      <p:ext uri="{BB962C8B-B14F-4D97-AF65-F5344CB8AC3E}">
        <p14:creationId xmlns:p14="http://schemas.microsoft.com/office/powerpoint/2010/main" val="6777619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Supranational</a:t>
            </a:r>
            <a:r>
              <a:rPr lang="it-IT" dirty="0" smtClean="0"/>
              <a:t> </a:t>
            </a:r>
            <a:r>
              <a:rPr lang="it-IT" dirty="0" err="1" smtClean="0"/>
              <a:t>Organisations</a:t>
            </a:r>
            <a:endParaRPr lang="it-IT" dirty="0"/>
          </a:p>
        </p:txBody>
      </p:sp>
      <p:sp>
        <p:nvSpPr>
          <p:cNvPr id="3" name="Segnaposto contenuto 2"/>
          <p:cNvSpPr>
            <a:spLocks noGrp="1"/>
          </p:cNvSpPr>
          <p:nvPr>
            <p:ph idx="1"/>
          </p:nvPr>
        </p:nvSpPr>
        <p:spPr/>
        <p:txBody>
          <a:bodyPr/>
          <a:lstStyle/>
          <a:p>
            <a:pPr marL="0" indent="0" algn="ctr">
              <a:buNone/>
            </a:pPr>
            <a:r>
              <a:rPr lang="it-IT" dirty="0" smtClean="0"/>
              <a:t>1952</a:t>
            </a:r>
          </a:p>
          <a:p>
            <a:pPr marL="0" indent="0" algn="ctr">
              <a:buNone/>
            </a:pPr>
            <a:r>
              <a:rPr lang="it-IT" dirty="0" err="1" smtClean="0"/>
              <a:t>European</a:t>
            </a:r>
            <a:r>
              <a:rPr lang="it-IT" dirty="0" smtClean="0"/>
              <a:t> </a:t>
            </a:r>
            <a:r>
              <a:rPr lang="it-IT" dirty="0" err="1" smtClean="0"/>
              <a:t>Coal</a:t>
            </a:r>
            <a:r>
              <a:rPr lang="it-IT" dirty="0" smtClean="0"/>
              <a:t> and Steel Community</a:t>
            </a:r>
          </a:p>
          <a:p>
            <a:pPr marL="0" indent="0" algn="ctr">
              <a:buNone/>
            </a:pPr>
            <a:r>
              <a:rPr lang="it-IT" dirty="0" smtClean="0"/>
              <a:t>1957</a:t>
            </a:r>
          </a:p>
          <a:p>
            <a:pPr marL="0" indent="0" algn="ctr">
              <a:buNone/>
            </a:pPr>
            <a:r>
              <a:rPr lang="it-IT" dirty="0" err="1" smtClean="0"/>
              <a:t>Treaty</a:t>
            </a:r>
            <a:r>
              <a:rPr lang="it-IT" dirty="0" smtClean="0"/>
              <a:t> of Rome</a:t>
            </a:r>
          </a:p>
          <a:p>
            <a:pPr marL="0" indent="0" algn="ctr">
              <a:buNone/>
            </a:pPr>
            <a:r>
              <a:rPr lang="it-IT" dirty="0" smtClean="0"/>
              <a:t>1958</a:t>
            </a:r>
            <a:endParaRPr lang="it-IT" dirty="0"/>
          </a:p>
          <a:p>
            <a:pPr marL="0" indent="0" algn="ctr">
              <a:buNone/>
            </a:pPr>
            <a:r>
              <a:rPr lang="it-IT" dirty="0" err="1" smtClean="0"/>
              <a:t>European</a:t>
            </a:r>
            <a:r>
              <a:rPr lang="it-IT" dirty="0" smtClean="0"/>
              <a:t> </a:t>
            </a:r>
            <a:r>
              <a:rPr lang="it-IT" dirty="0" err="1" smtClean="0"/>
              <a:t>Atomic</a:t>
            </a:r>
            <a:r>
              <a:rPr lang="it-IT" dirty="0" smtClean="0"/>
              <a:t> Energy Community</a:t>
            </a:r>
          </a:p>
          <a:p>
            <a:pPr marL="0" indent="0" algn="ctr">
              <a:buNone/>
            </a:pPr>
            <a:r>
              <a:rPr lang="it-IT" smtClean="0"/>
              <a:t>European</a:t>
            </a:r>
            <a:r>
              <a:rPr lang="it-IT" dirty="0" smtClean="0"/>
              <a:t> </a:t>
            </a:r>
            <a:r>
              <a:rPr lang="it-IT" dirty="0" err="1" smtClean="0"/>
              <a:t>Economic</a:t>
            </a:r>
            <a:r>
              <a:rPr lang="it-IT" dirty="0" smtClean="0"/>
              <a:t> Community (EEC)</a:t>
            </a:r>
            <a:endParaRPr lang="it-IT" dirty="0"/>
          </a:p>
        </p:txBody>
      </p:sp>
    </p:spTree>
    <p:extLst>
      <p:ext uri="{BB962C8B-B14F-4D97-AF65-F5344CB8AC3E}">
        <p14:creationId xmlns:p14="http://schemas.microsoft.com/office/powerpoint/2010/main" val="2269532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Answers</a:t>
            </a:r>
            <a:endParaRPr lang="it-IT" dirty="0"/>
          </a:p>
        </p:txBody>
      </p:sp>
      <p:sp>
        <p:nvSpPr>
          <p:cNvPr id="3" name="Segnaposto contenuto 2"/>
          <p:cNvSpPr>
            <a:spLocks noGrp="1"/>
          </p:cNvSpPr>
          <p:nvPr>
            <p:ph idx="1"/>
          </p:nvPr>
        </p:nvSpPr>
        <p:spPr/>
        <p:txBody>
          <a:bodyPr>
            <a:normAutofit fontScale="92500"/>
          </a:bodyPr>
          <a:lstStyle/>
          <a:p>
            <a:r>
              <a:rPr lang="it-IT" sz="2400" dirty="0" smtClean="0"/>
              <a:t>1 </a:t>
            </a:r>
            <a:r>
              <a:rPr lang="it-IT" sz="2400" dirty="0" err="1" smtClean="0"/>
              <a:t>January</a:t>
            </a:r>
            <a:r>
              <a:rPr lang="it-IT" sz="2400" dirty="0" smtClean="0"/>
              <a:t> 1973</a:t>
            </a:r>
          </a:p>
          <a:p>
            <a:r>
              <a:rPr lang="it-IT" sz="2400" dirty="0" smtClean="0"/>
              <a:t>Britain </a:t>
            </a:r>
            <a:r>
              <a:rPr lang="it-IT" sz="2400" dirty="0" err="1" smtClean="0"/>
              <a:t>leaving</a:t>
            </a:r>
            <a:r>
              <a:rPr lang="it-IT" sz="2400" dirty="0" smtClean="0"/>
              <a:t>  the EU</a:t>
            </a:r>
          </a:p>
          <a:p>
            <a:r>
              <a:rPr lang="it-IT" sz="2400" dirty="0" smtClean="0"/>
              <a:t>To </a:t>
            </a:r>
            <a:r>
              <a:rPr lang="it-IT" sz="2400" dirty="0" err="1" smtClean="0"/>
              <a:t>leave</a:t>
            </a:r>
            <a:r>
              <a:rPr lang="it-IT" sz="2400" dirty="0" smtClean="0"/>
              <a:t> the EU or </a:t>
            </a:r>
            <a:r>
              <a:rPr lang="it-IT" sz="2400" dirty="0" err="1" smtClean="0"/>
              <a:t>remain</a:t>
            </a:r>
            <a:r>
              <a:rPr lang="it-IT" sz="2400" dirty="0" smtClean="0"/>
              <a:t> in the EU</a:t>
            </a:r>
          </a:p>
          <a:p>
            <a:r>
              <a:rPr lang="it-IT" sz="2400" dirty="0" err="1" smtClean="0"/>
              <a:t>Leave</a:t>
            </a:r>
            <a:r>
              <a:rPr lang="it-IT" sz="2400" dirty="0" smtClean="0"/>
              <a:t> 52%     </a:t>
            </a:r>
            <a:r>
              <a:rPr lang="it-IT" sz="2400" dirty="0" err="1" smtClean="0"/>
              <a:t>Remain</a:t>
            </a:r>
            <a:r>
              <a:rPr lang="it-IT" sz="2400" dirty="0" smtClean="0"/>
              <a:t> 48%</a:t>
            </a:r>
          </a:p>
          <a:p>
            <a:r>
              <a:rPr lang="it-IT" sz="2400" dirty="0" err="1" smtClean="0"/>
              <a:t>Because</a:t>
            </a:r>
            <a:r>
              <a:rPr lang="it-IT" sz="2400" dirty="0" smtClean="0"/>
              <a:t> in Great Britain </a:t>
            </a:r>
            <a:r>
              <a:rPr lang="it-IT" sz="2400" dirty="0" err="1" smtClean="0"/>
              <a:t>referenda</a:t>
            </a:r>
            <a:r>
              <a:rPr lang="it-IT" sz="2400" dirty="0" smtClean="0"/>
              <a:t> are </a:t>
            </a:r>
            <a:r>
              <a:rPr lang="it-IT" sz="2400" dirty="0" err="1" smtClean="0"/>
              <a:t>considered</a:t>
            </a:r>
            <a:r>
              <a:rPr lang="it-IT" sz="2400" dirty="0" smtClean="0"/>
              <a:t> </a:t>
            </a:r>
            <a:r>
              <a:rPr lang="it-IT" sz="2400" dirty="0" err="1" smtClean="0"/>
              <a:t>advisory</a:t>
            </a:r>
            <a:r>
              <a:rPr lang="it-IT" sz="2400" dirty="0" smtClean="0"/>
              <a:t> and </a:t>
            </a:r>
            <a:r>
              <a:rPr lang="it-IT" sz="2400" dirty="0" err="1" smtClean="0"/>
              <a:t>not</a:t>
            </a:r>
            <a:r>
              <a:rPr lang="it-IT" sz="2400" dirty="0" smtClean="0"/>
              <a:t> </a:t>
            </a:r>
            <a:r>
              <a:rPr lang="it-IT" sz="2400" dirty="0" err="1" smtClean="0"/>
              <a:t>binding</a:t>
            </a:r>
            <a:r>
              <a:rPr lang="it-IT" sz="2400" dirty="0" smtClean="0"/>
              <a:t> and </a:t>
            </a:r>
            <a:r>
              <a:rPr lang="it-IT" sz="2400" dirty="0" err="1" smtClean="0"/>
              <a:t>this</a:t>
            </a:r>
            <a:r>
              <a:rPr lang="it-IT" sz="2400" dirty="0" smtClean="0"/>
              <a:t> </a:t>
            </a:r>
            <a:r>
              <a:rPr lang="it-IT" sz="2400" dirty="0" err="1" smtClean="0"/>
              <a:t>is</a:t>
            </a:r>
            <a:r>
              <a:rPr lang="it-IT" sz="2400" dirty="0" smtClean="0"/>
              <a:t> </a:t>
            </a:r>
            <a:r>
              <a:rPr lang="it-IT" sz="2400" dirty="0" err="1" smtClean="0"/>
              <a:t>why</a:t>
            </a:r>
            <a:r>
              <a:rPr lang="it-IT" sz="2400" dirty="0" smtClean="0"/>
              <a:t> </a:t>
            </a:r>
            <a:r>
              <a:rPr lang="it-IT" sz="2400" dirty="0" err="1" smtClean="0"/>
              <a:t>London</a:t>
            </a:r>
            <a:r>
              <a:rPr lang="it-IT" sz="2400" dirty="0" smtClean="0"/>
              <a:t> </a:t>
            </a:r>
            <a:r>
              <a:rPr lang="it-IT" sz="2400" dirty="0" err="1" smtClean="0"/>
              <a:t>is</a:t>
            </a:r>
            <a:r>
              <a:rPr lang="it-IT" sz="2400" dirty="0" smtClean="0"/>
              <a:t> </a:t>
            </a:r>
            <a:r>
              <a:rPr lang="it-IT" sz="2400" dirty="0" err="1" smtClean="0"/>
              <a:t>taking</a:t>
            </a:r>
            <a:r>
              <a:rPr lang="it-IT" sz="2400" dirty="0" smtClean="0"/>
              <a:t> </a:t>
            </a:r>
            <a:r>
              <a:rPr lang="it-IT" sz="2400" dirty="0" err="1" smtClean="0"/>
              <a:t>its</a:t>
            </a:r>
            <a:r>
              <a:rPr lang="it-IT" sz="2400" dirty="0" smtClean="0"/>
              <a:t> time to trigger </a:t>
            </a:r>
            <a:r>
              <a:rPr lang="it-IT" sz="2400" dirty="0" err="1" smtClean="0"/>
              <a:t>Article</a:t>
            </a:r>
            <a:r>
              <a:rPr lang="it-IT" sz="2400" dirty="0" smtClean="0"/>
              <a:t> 50.  </a:t>
            </a:r>
          </a:p>
          <a:p>
            <a:r>
              <a:rPr lang="it-IT" sz="2400" dirty="0" err="1" smtClean="0"/>
              <a:t>There</a:t>
            </a:r>
            <a:r>
              <a:rPr lang="it-IT" sz="2400" dirty="0" smtClean="0"/>
              <a:t> </a:t>
            </a:r>
            <a:r>
              <a:rPr lang="it-IT" sz="2400" dirty="0" err="1" smtClean="0"/>
              <a:t>is</a:t>
            </a:r>
            <a:r>
              <a:rPr lang="it-IT" sz="2400" dirty="0" smtClean="0"/>
              <a:t> </a:t>
            </a:r>
            <a:r>
              <a:rPr lang="it-IT" sz="2400" dirty="0" err="1" smtClean="0"/>
              <a:t>still</a:t>
            </a:r>
            <a:r>
              <a:rPr lang="it-IT" sz="2400" dirty="0" smtClean="0"/>
              <a:t> </a:t>
            </a:r>
            <a:r>
              <a:rPr lang="it-IT" sz="2400" dirty="0" err="1" smtClean="0"/>
              <a:t>much</a:t>
            </a:r>
            <a:r>
              <a:rPr lang="it-IT" sz="2400" dirty="0" smtClean="0"/>
              <a:t> </a:t>
            </a:r>
            <a:r>
              <a:rPr lang="it-IT" sz="2400" dirty="0" err="1" smtClean="0"/>
              <a:t>uncertainty</a:t>
            </a:r>
            <a:r>
              <a:rPr lang="it-IT" sz="2400" dirty="0" smtClean="0"/>
              <a:t> over </a:t>
            </a:r>
            <a:r>
              <a:rPr lang="it-IT" sz="2400" dirty="0" err="1" smtClean="0"/>
              <a:t>this</a:t>
            </a:r>
            <a:r>
              <a:rPr lang="it-IT" sz="2400" dirty="0" smtClean="0"/>
              <a:t> </a:t>
            </a:r>
            <a:r>
              <a:rPr lang="it-IT" sz="2400" dirty="0" err="1" smtClean="0"/>
              <a:t>point</a:t>
            </a:r>
            <a:r>
              <a:rPr lang="it-IT" sz="2400" dirty="0" smtClean="0"/>
              <a:t>.  </a:t>
            </a:r>
            <a:r>
              <a:rPr lang="it-IT" sz="2400" dirty="0" err="1" smtClean="0"/>
              <a:t>According</a:t>
            </a:r>
            <a:r>
              <a:rPr lang="it-IT" sz="2400" dirty="0" smtClean="0"/>
              <a:t> to the PM Teresa </a:t>
            </a:r>
            <a:r>
              <a:rPr lang="it-IT" sz="2400" dirty="0" err="1" smtClean="0"/>
              <a:t>May</a:t>
            </a:r>
            <a:r>
              <a:rPr lang="it-IT" sz="2400" dirty="0" smtClean="0"/>
              <a:t> the </a:t>
            </a:r>
            <a:r>
              <a:rPr lang="it-IT" sz="2400" dirty="0" err="1" smtClean="0"/>
              <a:t>Government</a:t>
            </a:r>
            <a:r>
              <a:rPr lang="it-IT" sz="2400" dirty="0" smtClean="0"/>
              <a:t> can/</a:t>
            </a:r>
            <a:r>
              <a:rPr lang="it-IT" sz="2400" dirty="0" err="1" smtClean="0"/>
              <a:t>will</a:t>
            </a:r>
            <a:r>
              <a:rPr lang="it-IT" sz="2400" dirty="0" smtClean="0"/>
              <a:t> decide </a:t>
            </a:r>
            <a:r>
              <a:rPr lang="it-IT" sz="2400" dirty="0" err="1" smtClean="0"/>
              <a:t>without</a:t>
            </a:r>
            <a:r>
              <a:rPr lang="it-IT" sz="2400" dirty="0" smtClean="0"/>
              <a:t> </a:t>
            </a:r>
            <a:r>
              <a:rPr lang="it-IT" sz="2400" dirty="0" err="1" smtClean="0"/>
              <a:t>th</a:t>
            </a:r>
            <a:r>
              <a:rPr lang="it-IT" sz="2400" dirty="0" smtClean="0"/>
              <a:t> </a:t>
            </a:r>
            <a:r>
              <a:rPr lang="it-IT" sz="2400" dirty="0" err="1" smtClean="0"/>
              <a:t>need</a:t>
            </a:r>
            <a:r>
              <a:rPr lang="it-IT" sz="2400" dirty="0" smtClean="0"/>
              <a:t> for an </a:t>
            </a:r>
            <a:r>
              <a:rPr lang="it-IT" sz="2400" dirty="0" err="1" smtClean="0"/>
              <a:t>act</a:t>
            </a:r>
            <a:r>
              <a:rPr lang="it-IT" sz="2400" dirty="0" smtClean="0"/>
              <a:t> of </a:t>
            </a:r>
            <a:r>
              <a:rPr lang="it-IT" sz="2400" dirty="0" err="1" smtClean="0"/>
              <a:t>parliament</a:t>
            </a:r>
            <a:r>
              <a:rPr lang="it-IT" sz="2400" dirty="0" smtClean="0"/>
              <a:t>.  </a:t>
            </a:r>
            <a:r>
              <a:rPr lang="it-IT" sz="2400" dirty="0" err="1" smtClean="0"/>
              <a:t>This</a:t>
            </a:r>
            <a:r>
              <a:rPr lang="it-IT" sz="2400" dirty="0" smtClean="0"/>
              <a:t> position </a:t>
            </a:r>
            <a:r>
              <a:rPr lang="it-IT" sz="2400" dirty="0" err="1" smtClean="0"/>
              <a:t>is</a:t>
            </a:r>
            <a:r>
              <a:rPr lang="it-IT" sz="2400" dirty="0" smtClean="0"/>
              <a:t> </a:t>
            </a:r>
            <a:r>
              <a:rPr lang="it-IT" sz="2400" dirty="0" err="1" smtClean="0"/>
              <a:t>debatable</a:t>
            </a:r>
            <a:r>
              <a:rPr lang="it-IT" sz="2400" dirty="0" smtClean="0"/>
              <a:t> and </a:t>
            </a:r>
            <a:r>
              <a:rPr lang="it-IT" sz="2400" dirty="0" err="1" smtClean="0"/>
              <a:t>many</a:t>
            </a:r>
            <a:r>
              <a:rPr lang="it-IT" sz="2400" dirty="0" smtClean="0"/>
              <a:t> </a:t>
            </a:r>
            <a:r>
              <a:rPr lang="it-IT" sz="2400" dirty="0" err="1" smtClean="0"/>
              <a:t>consitutionalists</a:t>
            </a:r>
            <a:r>
              <a:rPr lang="it-IT" sz="2400" dirty="0" smtClean="0"/>
              <a:t> are </a:t>
            </a:r>
            <a:r>
              <a:rPr lang="it-IT" sz="2400" dirty="0" err="1" smtClean="0"/>
              <a:t>divided</a:t>
            </a:r>
            <a:r>
              <a:rPr lang="it-IT" sz="2400" dirty="0" smtClean="0"/>
              <a:t>.</a:t>
            </a:r>
          </a:p>
          <a:p>
            <a:r>
              <a:rPr lang="it-IT" sz="2400" dirty="0" smtClean="0"/>
              <a:t>Opinion </a:t>
            </a:r>
            <a:r>
              <a:rPr lang="it-IT" sz="2400" dirty="0" err="1" smtClean="0"/>
              <a:t>is</a:t>
            </a:r>
            <a:r>
              <a:rPr lang="it-IT" sz="2400" dirty="0" smtClean="0"/>
              <a:t> </a:t>
            </a:r>
            <a:r>
              <a:rPr lang="it-IT" sz="2400" dirty="0" err="1" smtClean="0"/>
              <a:t>divided</a:t>
            </a:r>
            <a:r>
              <a:rPr lang="it-IT" sz="2400" dirty="0" smtClean="0"/>
              <a:t> over the long-</a:t>
            </a:r>
            <a:r>
              <a:rPr lang="it-IT" sz="2400" dirty="0" err="1" smtClean="0"/>
              <a:t>term</a:t>
            </a:r>
            <a:r>
              <a:rPr lang="it-IT" sz="2400" dirty="0" smtClean="0"/>
              <a:t> </a:t>
            </a:r>
            <a:r>
              <a:rPr lang="it-IT" sz="2400" dirty="0" err="1" smtClean="0"/>
              <a:t>effects</a:t>
            </a:r>
            <a:r>
              <a:rPr lang="it-IT" sz="2400" dirty="0" smtClean="0"/>
              <a:t> of </a:t>
            </a:r>
            <a:r>
              <a:rPr lang="it-IT" sz="2400" dirty="0" err="1" smtClean="0"/>
              <a:t>Brexit</a:t>
            </a:r>
            <a:r>
              <a:rPr lang="it-IT" sz="2400" dirty="0" smtClean="0"/>
              <a:t>.  </a:t>
            </a:r>
            <a:r>
              <a:rPr lang="it-IT" sz="2400" dirty="0" err="1" smtClean="0"/>
              <a:t>Whereas</a:t>
            </a:r>
            <a:r>
              <a:rPr lang="it-IT" sz="2400" dirty="0" smtClean="0"/>
              <a:t> the UK economy </a:t>
            </a:r>
            <a:r>
              <a:rPr lang="it-IT" sz="2400" dirty="0" err="1" smtClean="0"/>
              <a:t>has</a:t>
            </a:r>
            <a:r>
              <a:rPr lang="it-IT" sz="2400" dirty="0" smtClean="0"/>
              <a:t> </a:t>
            </a:r>
            <a:r>
              <a:rPr lang="it-IT" sz="2400" dirty="0" err="1" smtClean="0"/>
              <a:t>resisted</a:t>
            </a:r>
            <a:r>
              <a:rPr lang="it-IT" sz="2400" dirty="0" smtClean="0"/>
              <a:t> </a:t>
            </a:r>
            <a:r>
              <a:rPr lang="it-IT" sz="2400" dirty="0" err="1" smtClean="0"/>
              <a:t>fairly</a:t>
            </a:r>
            <a:r>
              <a:rPr lang="it-IT" sz="2400" dirty="0" smtClean="0"/>
              <a:t> </a:t>
            </a:r>
            <a:r>
              <a:rPr lang="it-IT" sz="2400" dirty="0" err="1" smtClean="0"/>
              <a:t>well</a:t>
            </a:r>
            <a:r>
              <a:rPr lang="it-IT" sz="2400" dirty="0" smtClean="0"/>
              <a:t> to the shock </a:t>
            </a:r>
            <a:r>
              <a:rPr lang="it-IT" sz="2400" dirty="0" err="1" smtClean="0"/>
              <a:t>wave</a:t>
            </a:r>
            <a:r>
              <a:rPr lang="it-IT" sz="2400" dirty="0" smtClean="0"/>
              <a:t> of </a:t>
            </a:r>
            <a:r>
              <a:rPr lang="it-IT" sz="2400" dirty="0" err="1" smtClean="0"/>
              <a:t>Brexit</a:t>
            </a:r>
            <a:r>
              <a:rPr lang="it-IT" sz="2400" dirty="0" smtClean="0"/>
              <a:t> the sterling </a:t>
            </a:r>
            <a:r>
              <a:rPr lang="it-IT" sz="2400" dirty="0" err="1" smtClean="0"/>
              <a:t>remains</a:t>
            </a:r>
            <a:r>
              <a:rPr lang="it-IT" sz="2400" dirty="0" smtClean="0"/>
              <a:t> </a:t>
            </a:r>
            <a:r>
              <a:rPr lang="it-IT" sz="2400" dirty="0" err="1" smtClean="0"/>
              <a:t>at</a:t>
            </a:r>
            <a:r>
              <a:rPr lang="it-IT" sz="2400" dirty="0" smtClean="0"/>
              <a:t> a 30 </a:t>
            </a:r>
            <a:r>
              <a:rPr lang="it-IT" sz="2400" dirty="0" err="1" smtClean="0"/>
              <a:t>year</a:t>
            </a:r>
            <a:r>
              <a:rPr lang="it-IT" sz="2400" dirty="0" smtClean="0"/>
              <a:t> </a:t>
            </a:r>
            <a:r>
              <a:rPr lang="it-IT" sz="2400" dirty="0" err="1" smtClean="0"/>
              <a:t>low</a:t>
            </a:r>
            <a:r>
              <a:rPr lang="it-IT" sz="2400" dirty="0" smtClean="0"/>
              <a:t>.</a:t>
            </a:r>
            <a:endParaRPr lang="it-IT" dirty="0" smtClean="0"/>
          </a:p>
          <a:p>
            <a:endParaRPr lang="it-IT" dirty="0" smtClean="0"/>
          </a:p>
          <a:p>
            <a:endParaRPr lang="it-IT" dirty="0"/>
          </a:p>
        </p:txBody>
      </p:sp>
    </p:spTree>
    <p:extLst>
      <p:ext uri="{BB962C8B-B14F-4D97-AF65-F5344CB8AC3E}">
        <p14:creationId xmlns:p14="http://schemas.microsoft.com/office/powerpoint/2010/main" val="28916247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British</a:t>
            </a:r>
            <a:r>
              <a:rPr lang="it-IT" dirty="0" smtClean="0"/>
              <a:t> </a:t>
            </a:r>
            <a:r>
              <a:rPr lang="it-IT" dirty="0" err="1" smtClean="0"/>
              <a:t>reaction</a:t>
            </a:r>
            <a:r>
              <a:rPr lang="it-IT" dirty="0" smtClean="0"/>
              <a:t> to the new </a:t>
            </a:r>
            <a:r>
              <a:rPr lang="it-IT" dirty="0" err="1" smtClean="0"/>
              <a:t>EECs</a:t>
            </a:r>
            <a:endParaRPr lang="it-IT" dirty="0"/>
          </a:p>
        </p:txBody>
      </p:sp>
      <p:sp>
        <p:nvSpPr>
          <p:cNvPr id="3" name="Segnaposto contenuto 2"/>
          <p:cNvSpPr>
            <a:spLocks noGrp="1"/>
          </p:cNvSpPr>
          <p:nvPr>
            <p:ph idx="1"/>
          </p:nvPr>
        </p:nvSpPr>
        <p:spPr/>
        <p:txBody>
          <a:bodyPr/>
          <a:lstStyle/>
          <a:p>
            <a:pPr marL="514350" indent="-514350">
              <a:buAutoNum type="arabicPeriod"/>
            </a:pPr>
            <a:endParaRPr lang="it-IT" dirty="0" smtClean="0"/>
          </a:p>
          <a:p>
            <a:pPr marL="514350" indent="-514350">
              <a:buAutoNum type="arabicPeriod"/>
            </a:pPr>
            <a:r>
              <a:rPr lang="it-IT" dirty="0" err="1" smtClean="0"/>
              <a:t>Until</a:t>
            </a:r>
            <a:r>
              <a:rPr lang="it-IT" dirty="0" smtClean="0"/>
              <a:t> 1961 </a:t>
            </a:r>
            <a:r>
              <a:rPr lang="it-IT" dirty="0" err="1" smtClean="0"/>
              <a:t>total</a:t>
            </a:r>
            <a:r>
              <a:rPr lang="it-IT" dirty="0" smtClean="0"/>
              <a:t> </a:t>
            </a:r>
            <a:r>
              <a:rPr lang="it-IT" dirty="0" err="1" smtClean="0"/>
              <a:t>detachment</a:t>
            </a:r>
            <a:r>
              <a:rPr lang="it-IT" dirty="0" smtClean="0"/>
              <a:t>.</a:t>
            </a:r>
          </a:p>
          <a:p>
            <a:pPr marL="514350" indent="-514350">
              <a:buAutoNum type="arabicPeriod"/>
            </a:pPr>
            <a:endParaRPr lang="it-IT" dirty="0"/>
          </a:p>
          <a:p>
            <a:pPr marL="514350" indent="-514350">
              <a:buAutoNum type="arabicPeriod"/>
            </a:pPr>
            <a:r>
              <a:rPr lang="it-IT" dirty="0" err="1" smtClean="0"/>
              <a:t>However</a:t>
            </a:r>
            <a:r>
              <a:rPr lang="it-IT" dirty="0" smtClean="0"/>
              <a:t>, </a:t>
            </a:r>
            <a:r>
              <a:rPr lang="it-IT" dirty="0" err="1" smtClean="0"/>
              <a:t>two</a:t>
            </a:r>
            <a:r>
              <a:rPr lang="it-IT" dirty="0" smtClean="0"/>
              <a:t> </a:t>
            </a:r>
            <a:r>
              <a:rPr lang="it-IT" dirty="0" err="1" smtClean="0"/>
              <a:t>important</a:t>
            </a:r>
            <a:r>
              <a:rPr lang="it-IT" dirty="0" smtClean="0"/>
              <a:t> </a:t>
            </a:r>
            <a:r>
              <a:rPr lang="it-IT" dirty="0" err="1" smtClean="0"/>
              <a:t>factors</a:t>
            </a:r>
            <a:r>
              <a:rPr lang="it-IT" dirty="0" smtClean="0"/>
              <a:t> </a:t>
            </a:r>
            <a:r>
              <a:rPr lang="it-IT" dirty="0" err="1" smtClean="0"/>
              <a:t>played</a:t>
            </a:r>
            <a:r>
              <a:rPr lang="it-IT" dirty="0" smtClean="0"/>
              <a:t> a decisive </a:t>
            </a:r>
            <a:r>
              <a:rPr lang="it-IT" dirty="0" err="1" smtClean="0"/>
              <a:t>role</a:t>
            </a:r>
            <a:r>
              <a:rPr lang="it-IT" dirty="0" smtClean="0"/>
              <a:t> in </a:t>
            </a:r>
            <a:r>
              <a:rPr lang="it-IT" dirty="0" err="1" smtClean="0"/>
              <a:t>encouraging</a:t>
            </a:r>
            <a:r>
              <a:rPr lang="it-IT" dirty="0" smtClean="0"/>
              <a:t> the UK </a:t>
            </a:r>
            <a:r>
              <a:rPr lang="it-IT" dirty="0" err="1" smtClean="0"/>
              <a:t>government</a:t>
            </a:r>
            <a:r>
              <a:rPr lang="it-IT" dirty="0" smtClean="0"/>
              <a:t>, under a Conservative </a:t>
            </a:r>
            <a:r>
              <a:rPr lang="it-IT" dirty="0" err="1" smtClean="0"/>
              <a:t>Government</a:t>
            </a:r>
            <a:r>
              <a:rPr lang="it-IT" dirty="0" smtClean="0"/>
              <a:t>, to </a:t>
            </a:r>
            <a:r>
              <a:rPr lang="it-IT" dirty="0" err="1" smtClean="0"/>
              <a:t>apply</a:t>
            </a:r>
            <a:r>
              <a:rPr lang="it-IT" dirty="0" smtClean="0"/>
              <a:t> for </a:t>
            </a:r>
            <a:r>
              <a:rPr lang="it-IT" dirty="0" err="1" smtClean="0"/>
              <a:t>membership</a:t>
            </a:r>
            <a:r>
              <a:rPr lang="it-IT" dirty="0" smtClean="0"/>
              <a:t>.</a:t>
            </a:r>
            <a:endParaRPr lang="it-IT" dirty="0"/>
          </a:p>
        </p:txBody>
      </p:sp>
    </p:spTree>
    <p:extLst>
      <p:ext uri="{BB962C8B-B14F-4D97-AF65-F5344CB8AC3E}">
        <p14:creationId xmlns:p14="http://schemas.microsoft.com/office/powerpoint/2010/main" val="7108233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What</a:t>
            </a:r>
            <a:r>
              <a:rPr lang="it-IT" dirty="0" smtClean="0"/>
              <a:t> </a:t>
            </a:r>
            <a:r>
              <a:rPr lang="it-IT" dirty="0" err="1" smtClean="0"/>
              <a:t>were</a:t>
            </a:r>
            <a:r>
              <a:rPr lang="it-IT" dirty="0" smtClean="0"/>
              <a:t> </a:t>
            </a:r>
            <a:r>
              <a:rPr lang="it-IT" dirty="0" err="1" smtClean="0"/>
              <a:t>these</a:t>
            </a:r>
            <a:r>
              <a:rPr lang="it-IT" dirty="0" smtClean="0"/>
              <a:t> </a:t>
            </a:r>
            <a:r>
              <a:rPr lang="it-IT" dirty="0" err="1" smtClean="0"/>
              <a:t>factors</a:t>
            </a:r>
            <a:r>
              <a:rPr lang="it-IT" dirty="0" smtClean="0"/>
              <a:t>?</a:t>
            </a:r>
            <a:endParaRPr lang="it-IT" dirty="0"/>
          </a:p>
        </p:txBody>
      </p:sp>
      <p:sp>
        <p:nvSpPr>
          <p:cNvPr id="3" name="Segnaposto contenuto 2"/>
          <p:cNvSpPr>
            <a:spLocks noGrp="1"/>
          </p:cNvSpPr>
          <p:nvPr>
            <p:ph idx="1"/>
          </p:nvPr>
        </p:nvSpPr>
        <p:spPr/>
        <p:txBody>
          <a:bodyPr/>
          <a:lstStyle/>
          <a:p>
            <a:pPr marL="514350" indent="-514350">
              <a:buAutoNum type="arabicPeriod"/>
            </a:pPr>
            <a:r>
              <a:rPr lang="it-IT" dirty="0" smtClean="0"/>
              <a:t>The </a:t>
            </a:r>
            <a:r>
              <a:rPr lang="it-IT" dirty="0" err="1" smtClean="0"/>
              <a:t>stronger</a:t>
            </a:r>
            <a:r>
              <a:rPr lang="it-IT" dirty="0" smtClean="0"/>
              <a:t> </a:t>
            </a:r>
            <a:r>
              <a:rPr lang="it-IT" dirty="0" err="1" smtClean="0"/>
              <a:t>economic</a:t>
            </a:r>
            <a:r>
              <a:rPr lang="it-IT" dirty="0" smtClean="0"/>
              <a:t> performances of </a:t>
            </a:r>
            <a:r>
              <a:rPr lang="it-IT" dirty="0" err="1" smtClean="0"/>
              <a:t>those</a:t>
            </a:r>
            <a:r>
              <a:rPr lang="it-IT" dirty="0" smtClean="0"/>
              <a:t> </a:t>
            </a:r>
            <a:r>
              <a:rPr lang="it-IT" dirty="0" err="1" smtClean="0"/>
              <a:t>states</a:t>
            </a:r>
            <a:r>
              <a:rPr lang="it-IT" dirty="0" smtClean="0"/>
              <a:t> </a:t>
            </a:r>
            <a:r>
              <a:rPr lang="it-IT" dirty="0" err="1" smtClean="0"/>
              <a:t>belonging</a:t>
            </a:r>
            <a:r>
              <a:rPr lang="it-IT" dirty="0" smtClean="0"/>
              <a:t> to the </a:t>
            </a:r>
            <a:r>
              <a:rPr lang="it-IT" dirty="0" err="1" smtClean="0"/>
              <a:t>three</a:t>
            </a:r>
            <a:r>
              <a:rPr lang="it-IT" dirty="0" smtClean="0"/>
              <a:t> </a:t>
            </a:r>
            <a:r>
              <a:rPr lang="it-IT" dirty="0" err="1" smtClean="0"/>
              <a:t>communities</a:t>
            </a:r>
            <a:r>
              <a:rPr lang="it-IT" dirty="0" smtClean="0"/>
              <a:t>.</a:t>
            </a:r>
          </a:p>
          <a:p>
            <a:pPr marL="514350" indent="-514350">
              <a:buAutoNum type="arabicPeriod"/>
            </a:pPr>
            <a:endParaRPr lang="it-IT" dirty="0"/>
          </a:p>
          <a:p>
            <a:pPr marL="514350" indent="-514350">
              <a:buAutoNum type="arabicPeriod"/>
            </a:pPr>
            <a:r>
              <a:rPr lang="it-IT" dirty="0" err="1" smtClean="0"/>
              <a:t>Britain’s</a:t>
            </a:r>
            <a:r>
              <a:rPr lang="it-IT" dirty="0" smtClean="0"/>
              <a:t> </a:t>
            </a:r>
            <a:r>
              <a:rPr lang="it-IT" dirty="0" err="1" smtClean="0"/>
              <a:t>declining</a:t>
            </a:r>
            <a:r>
              <a:rPr lang="it-IT" dirty="0" smtClean="0"/>
              <a:t> </a:t>
            </a:r>
            <a:r>
              <a:rPr lang="it-IT" dirty="0" err="1" smtClean="0"/>
              <a:t>foreign</a:t>
            </a:r>
            <a:r>
              <a:rPr lang="it-IT" dirty="0" smtClean="0"/>
              <a:t> policy </a:t>
            </a:r>
            <a:r>
              <a:rPr lang="it-IT" dirty="0" err="1" smtClean="0"/>
              <a:t>influence</a:t>
            </a:r>
            <a:r>
              <a:rPr lang="it-IT" dirty="0" smtClean="0"/>
              <a:t> i.e. </a:t>
            </a:r>
            <a:r>
              <a:rPr lang="it-IT" dirty="0" err="1" smtClean="0"/>
              <a:t>decolonization</a:t>
            </a:r>
            <a:r>
              <a:rPr lang="it-IT" dirty="0" smtClean="0"/>
              <a:t> </a:t>
            </a:r>
            <a:r>
              <a:rPr lang="it-IT" dirty="0" err="1" smtClean="0"/>
              <a:t>process</a:t>
            </a:r>
            <a:r>
              <a:rPr lang="it-IT" dirty="0" smtClean="0"/>
              <a:t> and the Suez </a:t>
            </a:r>
            <a:r>
              <a:rPr lang="it-IT" dirty="0" err="1" smtClean="0"/>
              <a:t>Crisis</a:t>
            </a:r>
            <a:r>
              <a:rPr lang="it-IT" dirty="0" smtClean="0"/>
              <a:t> of 1956.</a:t>
            </a:r>
          </a:p>
          <a:p>
            <a:pPr marL="514350" indent="-514350">
              <a:buAutoNum type="arabicPeriod"/>
            </a:pPr>
            <a:endParaRPr lang="it-IT" dirty="0"/>
          </a:p>
          <a:p>
            <a:pPr marL="514350" indent="-514350">
              <a:buAutoNum type="arabicPeriod"/>
            </a:pPr>
            <a:endParaRPr lang="it-IT" dirty="0"/>
          </a:p>
        </p:txBody>
      </p:sp>
    </p:spTree>
    <p:extLst>
      <p:ext uri="{BB962C8B-B14F-4D97-AF65-F5344CB8AC3E}">
        <p14:creationId xmlns:p14="http://schemas.microsoft.com/office/powerpoint/2010/main" val="42592363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Application for </a:t>
            </a:r>
            <a:r>
              <a:rPr lang="it-IT" dirty="0" err="1" smtClean="0"/>
              <a:t>Membership</a:t>
            </a:r>
            <a:r>
              <a:rPr lang="it-IT" dirty="0" smtClean="0"/>
              <a:t> </a:t>
            </a:r>
            <a:r>
              <a:rPr lang="it-IT" dirty="0" err="1"/>
              <a:t>R</a:t>
            </a:r>
            <a:r>
              <a:rPr lang="it-IT" dirty="0" err="1" smtClean="0"/>
              <a:t>ejected</a:t>
            </a:r>
            <a:endParaRPr lang="it-IT" dirty="0"/>
          </a:p>
        </p:txBody>
      </p:sp>
      <p:sp>
        <p:nvSpPr>
          <p:cNvPr id="3" name="Segnaposto contenuto 2"/>
          <p:cNvSpPr>
            <a:spLocks noGrp="1"/>
          </p:cNvSpPr>
          <p:nvPr>
            <p:ph idx="1"/>
          </p:nvPr>
        </p:nvSpPr>
        <p:spPr/>
        <p:txBody>
          <a:bodyPr/>
          <a:lstStyle/>
          <a:p>
            <a:pPr marL="0" indent="0">
              <a:buNone/>
            </a:pPr>
            <a:r>
              <a:rPr lang="it-IT" dirty="0" err="1" smtClean="0"/>
              <a:t>Britain’s</a:t>
            </a:r>
            <a:r>
              <a:rPr lang="it-IT" dirty="0" smtClean="0"/>
              <a:t> first </a:t>
            </a:r>
            <a:r>
              <a:rPr lang="it-IT" dirty="0" err="1" smtClean="0"/>
              <a:t>application</a:t>
            </a:r>
            <a:r>
              <a:rPr lang="it-IT" dirty="0" smtClean="0"/>
              <a:t> in 1963 </a:t>
            </a:r>
            <a:r>
              <a:rPr lang="it-IT" dirty="0" err="1" smtClean="0"/>
              <a:t>was</a:t>
            </a:r>
            <a:r>
              <a:rPr lang="it-IT" dirty="0" smtClean="0"/>
              <a:t> </a:t>
            </a:r>
            <a:r>
              <a:rPr lang="it-IT" dirty="0" err="1" smtClean="0"/>
              <a:t>rejected</a:t>
            </a:r>
            <a:r>
              <a:rPr lang="it-IT" dirty="0" smtClean="0"/>
              <a:t> </a:t>
            </a:r>
            <a:r>
              <a:rPr lang="it-IT" dirty="0" err="1" smtClean="0"/>
              <a:t>along</a:t>
            </a:r>
            <a:r>
              <a:rPr lang="it-IT" dirty="0" smtClean="0"/>
              <a:t> with a </a:t>
            </a:r>
            <a:r>
              <a:rPr lang="it-IT" dirty="0" err="1" smtClean="0"/>
              <a:t>second</a:t>
            </a:r>
            <a:r>
              <a:rPr lang="it-IT" dirty="0" smtClean="0"/>
              <a:t> </a:t>
            </a:r>
            <a:r>
              <a:rPr lang="it-IT" dirty="0" err="1" smtClean="0"/>
              <a:t>one</a:t>
            </a:r>
            <a:r>
              <a:rPr lang="it-IT" dirty="0" smtClean="0"/>
              <a:t> by the </a:t>
            </a:r>
            <a:r>
              <a:rPr lang="it-IT" dirty="0" err="1" smtClean="0"/>
              <a:t>Labour</a:t>
            </a:r>
            <a:r>
              <a:rPr lang="it-IT" dirty="0" smtClean="0"/>
              <a:t> </a:t>
            </a:r>
            <a:r>
              <a:rPr lang="it-IT" dirty="0" err="1" smtClean="0"/>
              <a:t>Government</a:t>
            </a:r>
            <a:r>
              <a:rPr lang="it-IT" dirty="0" smtClean="0"/>
              <a:t> of Harold Wilson in 1967.</a:t>
            </a:r>
          </a:p>
          <a:p>
            <a:pPr marL="0" indent="0">
              <a:buNone/>
            </a:pPr>
            <a:endParaRPr lang="it-IT" dirty="0"/>
          </a:p>
          <a:p>
            <a:pPr marL="0" indent="0">
              <a:buNone/>
            </a:pPr>
            <a:r>
              <a:rPr lang="it-IT" dirty="0" err="1" smtClean="0"/>
              <a:t>Britain’s</a:t>
            </a:r>
            <a:r>
              <a:rPr lang="it-IT" dirty="0" smtClean="0"/>
              <a:t> </a:t>
            </a:r>
            <a:r>
              <a:rPr lang="it-IT" dirty="0" err="1" smtClean="0"/>
              <a:t>application</a:t>
            </a:r>
            <a:r>
              <a:rPr lang="it-IT" dirty="0" smtClean="0"/>
              <a:t> </a:t>
            </a:r>
            <a:r>
              <a:rPr lang="it-IT" dirty="0" err="1" smtClean="0"/>
              <a:t>was</a:t>
            </a:r>
            <a:r>
              <a:rPr lang="it-IT" dirty="0" smtClean="0"/>
              <a:t> </a:t>
            </a:r>
            <a:r>
              <a:rPr lang="it-IT" dirty="0" err="1" smtClean="0"/>
              <a:t>welcomed</a:t>
            </a:r>
            <a:r>
              <a:rPr lang="it-IT" dirty="0" smtClean="0"/>
              <a:t> by </a:t>
            </a:r>
            <a:r>
              <a:rPr lang="it-IT" dirty="0" err="1" smtClean="0"/>
              <a:t>Belgium</a:t>
            </a:r>
            <a:r>
              <a:rPr lang="it-IT" dirty="0" smtClean="0"/>
              <a:t>, the Netherlands, Germany, </a:t>
            </a:r>
            <a:r>
              <a:rPr lang="it-IT" dirty="0" err="1" smtClean="0"/>
              <a:t>Luxembourg</a:t>
            </a:r>
            <a:r>
              <a:rPr lang="it-IT" dirty="0" smtClean="0"/>
              <a:t> and </a:t>
            </a:r>
            <a:r>
              <a:rPr lang="it-IT" dirty="0" err="1" smtClean="0"/>
              <a:t>Italy</a:t>
            </a:r>
            <a:r>
              <a:rPr lang="it-IT" dirty="0" smtClean="0"/>
              <a:t>.</a:t>
            </a:r>
          </a:p>
          <a:p>
            <a:pPr marL="0" indent="0">
              <a:buNone/>
            </a:pPr>
            <a:endParaRPr lang="it-IT" dirty="0"/>
          </a:p>
          <a:p>
            <a:pPr marL="0" indent="0">
              <a:buNone/>
            </a:pPr>
            <a:r>
              <a:rPr lang="it-IT" dirty="0" smtClean="0"/>
              <a:t>For the </a:t>
            </a:r>
            <a:r>
              <a:rPr lang="it-IT" dirty="0" err="1" smtClean="0"/>
              <a:t>second</a:t>
            </a:r>
            <a:r>
              <a:rPr lang="it-IT" dirty="0" smtClean="0"/>
              <a:t> time France led by De Gaulle </a:t>
            </a:r>
            <a:r>
              <a:rPr lang="it-IT" dirty="0" err="1" smtClean="0"/>
              <a:t>vetoed</a:t>
            </a:r>
            <a:r>
              <a:rPr lang="it-IT" dirty="0" smtClean="0"/>
              <a:t> </a:t>
            </a:r>
            <a:r>
              <a:rPr lang="it-IT" dirty="0" err="1" smtClean="0"/>
              <a:t>British</a:t>
            </a:r>
            <a:r>
              <a:rPr lang="it-IT" dirty="0" smtClean="0"/>
              <a:t> entry to the </a:t>
            </a:r>
            <a:r>
              <a:rPr lang="it-IT" dirty="0" err="1" smtClean="0"/>
              <a:t>European</a:t>
            </a:r>
            <a:r>
              <a:rPr lang="it-IT" dirty="0" smtClean="0"/>
              <a:t> </a:t>
            </a:r>
            <a:r>
              <a:rPr lang="it-IT" dirty="0" err="1" smtClean="0"/>
              <a:t>Communities</a:t>
            </a:r>
            <a:r>
              <a:rPr lang="it-IT" dirty="0" smtClean="0"/>
              <a:t>.  </a:t>
            </a:r>
            <a:endParaRPr lang="it-IT" dirty="0"/>
          </a:p>
        </p:txBody>
      </p:sp>
    </p:spTree>
    <p:extLst>
      <p:ext uri="{BB962C8B-B14F-4D97-AF65-F5344CB8AC3E}">
        <p14:creationId xmlns:p14="http://schemas.microsoft.com/office/powerpoint/2010/main" val="32243815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 </a:t>
            </a:r>
            <a:r>
              <a:rPr lang="it-IT" dirty="0" err="1" smtClean="0"/>
              <a:t>Gaulle’s</a:t>
            </a:r>
            <a:r>
              <a:rPr lang="it-IT" dirty="0" smtClean="0"/>
              <a:t> </a:t>
            </a:r>
            <a:r>
              <a:rPr lang="it-IT" dirty="0" err="1" smtClean="0"/>
              <a:t>arguments</a:t>
            </a:r>
            <a:r>
              <a:rPr lang="it-IT" dirty="0" smtClean="0"/>
              <a:t> </a:t>
            </a:r>
            <a:r>
              <a:rPr lang="it-IT" dirty="0" err="1" smtClean="0"/>
              <a:t>were</a:t>
            </a:r>
            <a:endParaRPr lang="it-IT" dirty="0"/>
          </a:p>
        </p:txBody>
      </p:sp>
      <p:sp>
        <p:nvSpPr>
          <p:cNvPr id="3" name="Segnaposto contenuto 2"/>
          <p:cNvSpPr>
            <a:spLocks noGrp="1"/>
          </p:cNvSpPr>
          <p:nvPr>
            <p:ph idx="1"/>
          </p:nvPr>
        </p:nvSpPr>
        <p:spPr/>
        <p:txBody>
          <a:bodyPr>
            <a:normAutofit/>
          </a:bodyPr>
          <a:lstStyle/>
          <a:p>
            <a:pPr marL="514350" indent="-514350">
              <a:buAutoNum type="arabicPeriod"/>
            </a:pPr>
            <a:r>
              <a:rPr lang="it-IT" dirty="0" smtClean="0"/>
              <a:t>Britain </a:t>
            </a:r>
            <a:r>
              <a:rPr lang="it-IT" dirty="0" err="1" smtClean="0"/>
              <a:t>might</a:t>
            </a:r>
            <a:r>
              <a:rPr lang="it-IT" dirty="0" smtClean="0"/>
              <a:t> compete with France for leadership of the EC.</a:t>
            </a:r>
          </a:p>
          <a:p>
            <a:pPr marL="514350" indent="-514350">
              <a:buAutoNum type="arabicPeriod"/>
            </a:pPr>
            <a:endParaRPr lang="it-IT" dirty="0"/>
          </a:p>
          <a:p>
            <a:pPr marL="514350" indent="-514350">
              <a:buAutoNum type="arabicPeriod"/>
            </a:pPr>
            <a:r>
              <a:rPr lang="it-IT" dirty="0" smtClean="0"/>
              <a:t>Britain </a:t>
            </a:r>
            <a:r>
              <a:rPr lang="it-IT" dirty="0" err="1" smtClean="0"/>
              <a:t>might</a:t>
            </a:r>
            <a:r>
              <a:rPr lang="it-IT" dirty="0" smtClean="0"/>
              <a:t> be a </a:t>
            </a:r>
            <a:r>
              <a:rPr lang="it-IT" dirty="0" err="1" smtClean="0"/>
              <a:t>vehicle</a:t>
            </a:r>
            <a:r>
              <a:rPr lang="it-IT" dirty="0" smtClean="0"/>
              <a:t> for US </a:t>
            </a:r>
            <a:r>
              <a:rPr lang="it-IT" dirty="0" err="1" smtClean="0"/>
              <a:t>interests</a:t>
            </a:r>
            <a:r>
              <a:rPr lang="it-IT" dirty="0" smtClean="0"/>
              <a:t> in </a:t>
            </a:r>
            <a:r>
              <a:rPr lang="it-IT" dirty="0" err="1" smtClean="0"/>
              <a:t>its</a:t>
            </a:r>
            <a:r>
              <a:rPr lang="it-IT" dirty="0" smtClean="0"/>
              <a:t> </a:t>
            </a:r>
            <a:r>
              <a:rPr lang="it-IT" dirty="0" err="1" smtClean="0"/>
              <a:t>dealings</a:t>
            </a:r>
            <a:r>
              <a:rPr lang="it-IT" dirty="0" smtClean="0"/>
              <a:t> with the EC  </a:t>
            </a:r>
            <a:r>
              <a:rPr lang="it-IT" dirty="0" err="1" smtClean="0"/>
              <a:t>rather</a:t>
            </a:r>
            <a:r>
              <a:rPr lang="it-IT" dirty="0" smtClean="0"/>
              <a:t> </a:t>
            </a:r>
            <a:r>
              <a:rPr lang="it-IT" dirty="0" err="1" smtClean="0"/>
              <a:t>than</a:t>
            </a:r>
            <a:r>
              <a:rPr lang="it-IT" dirty="0" smtClean="0"/>
              <a:t> </a:t>
            </a:r>
            <a:r>
              <a:rPr lang="it-IT" dirty="0" err="1" smtClean="0"/>
              <a:t>supporting</a:t>
            </a:r>
            <a:r>
              <a:rPr lang="it-IT" dirty="0" smtClean="0"/>
              <a:t> the </a:t>
            </a:r>
            <a:r>
              <a:rPr lang="it-IT" dirty="0" err="1" smtClean="0"/>
              <a:t>direct</a:t>
            </a:r>
            <a:r>
              <a:rPr lang="it-IT" dirty="0" smtClean="0"/>
              <a:t> </a:t>
            </a:r>
            <a:r>
              <a:rPr lang="it-IT" dirty="0" err="1" smtClean="0"/>
              <a:t>interests</a:t>
            </a:r>
            <a:r>
              <a:rPr lang="it-IT" dirty="0" smtClean="0"/>
              <a:t> of the EC.</a:t>
            </a:r>
          </a:p>
          <a:p>
            <a:pPr marL="514350" indent="-514350">
              <a:buFont typeface="Arial" panose="020B0604020202020204" pitchFamily="34" charset="0"/>
              <a:buAutoNum type="arabicPeriod"/>
            </a:pPr>
            <a:r>
              <a:rPr lang="en-US" dirty="0" smtClean="0"/>
              <a:t>Britain </a:t>
            </a:r>
            <a:r>
              <a:rPr lang="en-US" dirty="0"/>
              <a:t>had originally participated in the talks that led to the creation of the EEC. However, in </a:t>
            </a:r>
            <a:r>
              <a:rPr lang="en-US" dirty="0" smtClean="0"/>
              <a:t>1955, Britain </a:t>
            </a:r>
            <a:r>
              <a:rPr lang="en-US" dirty="0"/>
              <a:t>withdrew from the talks because the ultimate aim was political union (though at that stage </a:t>
            </a:r>
            <a:r>
              <a:rPr lang="en-US" dirty="0" smtClean="0"/>
              <a:t>political union was </a:t>
            </a:r>
            <a:r>
              <a:rPr lang="en-US" dirty="0"/>
              <a:t>not clearly defined). </a:t>
            </a:r>
            <a:r>
              <a:rPr lang="en-US" dirty="0" smtClean="0"/>
              <a:t>And now, </a:t>
            </a:r>
            <a:r>
              <a:rPr lang="en-US" dirty="0"/>
              <a:t>a few years later, </a:t>
            </a:r>
            <a:r>
              <a:rPr lang="en-US" dirty="0" smtClean="0"/>
              <a:t> </a:t>
            </a:r>
            <a:r>
              <a:rPr lang="en-US" dirty="0" err="1" smtClean="0"/>
              <a:t>Brtiain</a:t>
            </a:r>
            <a:r>
              <a:rPr lang="en-US" dirty="0" smtClean="0"/>
              <a:t> was banging </a:t>
            </a:r>
            <a:r>
              <a:rPr lang="en-US" dirty="0"/>
              <a:t>on the door, asking for entry on tailor-made conditions.</a:t>
            </a:r>
          </a:p>
          <a:p>
            <a:pPr marL="514350" indent="-514350">
              <a:buAutoNum type="arabicPeriod"/>
            </a:pPr>
            <a:endParaRPr lang="it-IT" dirty="0"/>
          </a:p>
        </p:txBody>
      </p:sp>
    </p:spTree>
    <p:extLst>
      <p:ext uri="{BB962C8B-B14F-4D97-AF65-F5344CB8AC3E}">
        <p14:creationId xmlns:p14="http://schemas.microsoft.com/office/powerpoint/2010/main" val="16116322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French </a:t>
            </a:r>
            <a:r>
              <a:rPr lang="it-IT" dirty="0" err="1" smtClean="0"/>
              <a:t>rejection</a:t>
            </a:r>
            <a:r>
              <a:rPr lang="it-IT" dirty="0" smtClean="0"/>
              <a:t> of  UK </a:t>
            </a:r>
            <a:r>
              <a:rPr lang="it-IT" dirty="0" err="1" smtClean="0"/>
              <a:t>Membership</a:t>
            </a:r>
            <a:endParaRPr lang="it-IT" dirty="0"/>
          </a:p>
        </p:txBody>
      </p:sp>
      <p:sp>
        <p:nvSpPr>
          <p:cNvPr id="3" name="Segnaposto contenuto 2"/>
          <p:cNvSpPr>
            <a:spLocks noGrp="1"/>
          </p:cNvSpPr>
          <p:nvPr>
            <p:ph idx="1"/>
          </p:nvPr>
        </p:nvSpPr>
        <p:spPr/>
        <p:txBody>
          <a:bodyPr/>
          <a:lstStyle/>
          <a:p>
            <a:pPr marL="0" indent="0">
              <a:buNone/>
            </a:pPr>
            <a:r>
              <a:rPr lang="en-US" dirty="0" smtClean="0"/>
              <a:t>De Gaulle </a:t>
            </a:r>
            <a:r>
              <a:rPr lang="en-US" dirty="0"/>
              <a:t>warned France's five partners in the European Economic Community (EEC) that if they tried to impose British membership on France it would result in the break-up of the community</a:t>
            </a:r>
            <a:r>
              <a:rPr lang="en-US" dirty="0" smtClean="0"/>
              <a:t>.</a:t>
            </a:r>
          </a:p>
          <a:p>
            <a:pPr marL="0" indent="0">
              <a:buNone/>
            </a:pPr>
            <a:endParaRPr lang="en-US" dirty="0"/>
          </a:p>
          <a:p>
            <a:pPr marL="0" indent="0">
              <a:buNone/>
            </a:pPr>
            <a:r>
              <a:rPr lang="en-US" dirty="0" smtClean="0"/>
              <a:t>He </a:t>
            </a:r>
            <a:r>
              <a:rPr lang="en-US" dirty="0"/>
              <a:t>accused Britain of a "deep-seated hostility" towards European </a:t>
            </a:r>
            <a:r>
              <a:rPr lang="en-US" dirty="0" smtClean="0"/>
              <a:t>construction saying London </a:t>
            </a:r>
            <a:r>
              <a:rPr lang="en-US" dirty="0"/>
              <a:t>showed a "lack of interest" in the Common Market and would require a "radical transformation" before joining the EEC</a:t>
            </a:r>
            <a:r>
              <a:rPr lang="en-US" dirty="0" smtClean="0"/>
              <a:t>.</a:t>
            </a:r>
          </a:p>
          <a:p>
            <a:pPr marL="0" indent="0">
              <a:buNone/>
            </a:pPr>
            <a:endParaRPr lang="en-US" dirty="0"/>
          </a:p>
          <a:p>
            <a:pPr marL="0" indent="0">
              <a:buNone/>
            </a:pPr>
            <a:endParaRPr lang="en-US" dirty="0"/>
          </a:p>
          <a:p>
            <a:pPr marL="0" indent="0">
              <a:buNone/>
            </a:pPr>
            <a:endParaRPr lang="it-IT" dirty="0"/>
          </a:p>
        </p:txBody>
      </p:sp>
    </p:spTree>
    <p:extLst>
      <p:ext uri="{BB962C8B-B14F-4D97-AF65-F5344CB8AC3E}">
        <p14:creationId xmlns:p14="http://schemas.microsoft.com/office/powerpoint/2010/main" val="25290510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 De </a:t>
            </a:r>
            <a:r>
              <a:rPr lang="it-IT" dirty="0" err="1" smtClean="0"/>
              <a:t>Gaulle’s</a:t>
            </a:r>
            <a:r>
              <a:rPr lang="it-IT" dirty="0" smtClean="0"/>
              <a:t> </a:t>
            </a:r>
            <a:r>
              <a:rPr lang="it-IT" dirty="0" err="1" smtClean="0"/>
              <a:t>Arguments</a:t>
            </a:r>
            <a:r>
              <a:rPr lang="it-IT" dirty="0" smtClean="0"/>
              <a:t> </a:t>
            </a:r>
            <a:r>
              <a:rPr lang="it-IT" dirty="0" err="1" smtClean="0"/>
              <a:t>were</a:t>
            </a:r>
            <a:endParaRPr lang="it-IT" dirty="0"/>
          </a:p>
        </p:txBody>
      </p:sp>
      <p:sp>
        <p:nvSpPr>
          <p:cNvPr id="3" name="Segnaposto contenuto 2"/>
          <p:cNvSpPr>
            <a:spLocks noGrp="1"/>
          </p:cNvSpPr>
          <p:nvPr>
            <p:ph idx="1"/>
          </p:nvPr>
        </p:nvSpPr>
        <p:spPr/>
        <p:txBody>
          <a:bodyPr/>
          <a:lstStyle/>
          <a:p>
            <a:pPr marL="0" indent="0">
              <a:buNone/>
            </a:pPr>
            <a:r>
              <a:rPr lang="it-IT" dirty="0" smtClean="0"/>
              <a:t>4.	</a:t>
            </a:r>
            <a:r>
              <a:rPr lang="en-US" dirty="0"/>
              <a:t>H</a:t>
            </a:r>
            <a:r>
              <a:rPr lang="en-US" dirty="0" smtClean="0"/>
              <a:t>aving </a:t>
            </a:r>
            <a:r>
              <a:rPr lang="en-US" dirty="0"/>
              <a:t>withdrawn from the </a:t>
            </a:r>
            <a:r>
              <a:rPr lang="en-US" dirty="0" smtClean="0"/>
              <a:t>talks, </a:t>
            </a:r>
            <a:r>
              <a:rPr lang="en-US" dirty="0"/>
              <a:t>Britain set up a rival free trade </a:t>
            </a:r>
            <a:r>
              <a:rPr lang="en-US" dirty="0" smtClean="0"/>
              <a:t>	area (EFTA)with </a:t>
            </a:r>
            <a:r>
              <a:rPr lang="en-US" dirty="0"/>
              <a:t>other European countries outside the </a:t>
            </a:r>
            <a:r>
              <a:rPr lang="en-US" dirty="0" smtClean="0"/>
              <a:t>EEC:  	Norway, Sweden, Denmark, </a:t>
            </a:r>
            <a:r>
              <a:rPr lang="en-US" dirty="0" err="1" smtClean="0"/>
              <a:t>Austria,Portugal</a:t>
            </a:r>
            <a:r>
              <a:rPr lang="en-US" dirty="0" smtClean="0"/>
              <a:t> and Sweden.</a:t>
            </a:r>
            <a:r>
              <a:rPr lang="en-US" dirty="0"/>
              <a:t> </a:t>
            </a:r>
            <a:r>
              <a:rPr lang="en-US" dirty="0" smtClean="0"/>
              <a:t>This 	infuriated De Gaulle.</a:t>
            </a:r>
            <a:endParaRPr lang="it-IT" dirty="0"/>
          </a:p>
        </p:txBody>
      </p:sp>
    </p:spTree>
    <p:extLst>
      <p:ext uri="{BB962C8B-B14F-4D97-AF65-F5344CB8AC3E}">
        <p14:creationId xmlns:p14="http://schemas.microsoft.com/office/powerpoint/2010/main" val="23520760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 </a:t>
            </a:r>
            <a:r>
              <a:rPr lang="it-IT" dirty="0" err="1" smtClean="0"/>
              <a:t>Gaulle’s</a:t>
            </a:r>
            <a:r>
              <a:rPr lang="it-IT" dirty="0" smtClean="0"/>
              <a:t> </a:t>
            </a:r>
            <a:r>
              <a:rPr lang="it-IT" dirty="0" err="1" smtClean="0"/>
              <a:t>view</a:t>
            </a:r>
            <a:r>
              <a:rPr lang="it-IT" dirty="0" smtClean="0"/>
              <a:t> on </a:t>
            </a:r>
            <a:r>
              <a:rPr lang="it-IT" dirty="0" err="1" smtClean="0"/>
              <a:t>British</a:t>
            </a:r>
            <a:r>
              <a:rPr lang="it-IT" dirty="0" smtClean="0"/>
              <a:t> </a:t>
            </a:r>
            <a:r>
              <a:rPr lang="it-IT" dirty="0" err="1" smtClean="0"/>
              <a:t>Membership</a:t>
            </a:r>
            <a:r>
              <a:rPr lang="it-IT" dirty="0" smtClean="0"/>
              <a:t> of </a:t>
            </a:r>
            <a:r>
              <a:rPr lang="it-IT" dirty="0" err="1" smtClean="0"/>
              <a:t>theEEC</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r>
              <a:rPr lang="it-IT" dirty="0" smtClean="0"/>
              <a:t>Great Britain </a:t>
            </a:r>
            <a:r>
              <a:rPr lang="it-IT" dirty="0" err="1" smtClean="0"/>
              <a:t>posed</a:t>
            </a:r>
            <a:r>
              <a:rPr lang="it-IT" dirty="0" smtClean="0"/>
              <a:t> </a:t>
            </a:r>
            <a:r>
              <a:rPr lang="it-IT" dirty="0" err="1" smtClean="0"/>
              <a:t>her</a:t>
            </a:r>
            <a:r>
              <a:rPr lang="it-IT" dirty="0" smtClean="0"/>
              <a:t> candidature to the Common Market.  </a:t>
            </a:r>
            <a:r>
              <a:rPr lang="it-IT" dirty="0" err="1" smtClean="0"/>
              <a:t>She</a:t>
            </a:r>
            <a:r>
              <a:rPr lang="it-IT" dirty="0" smtClean="0"/>
              <a:t> </a:t>
            </a:r>
            <a:r>
              <a:rPr lang="it-IT" dirty="0" err="1" smtClean="0"/>
              <a:t>did</a:t>
            </a:r>
            <a:r>
              <a:rPr lang="it-IT" dirty="0" smtClean="0"/>
              <a:t> </a:t>
            </a:r>
            <a:r>
              <a:rPr lang="it-IT" dirty="0" err="1" smtClean="0"/>
              <a:t>it</a:t>
            </a:r>
            <a:r>
              <a:rPr lang="it-IT" dirty="0" smtClean="0"/>
              <a:t> </a:t>
            </a:r>
            <a:r>
              <a:rPr lang="it-IT" dirty="0" err="1" smtClean="0"/>
              <a:t>after</a:t>
            </a:r>
            <a:r>
              <a:rPr lang="it-IT" dirty="0" smtClean="0"/>
              <a:t> </a:t>
            </a:r>
            <a:r>
              <a:rPr lang="it-IT" dirty="0" err="1" smtClean="0"/>
              <a:t>having</a:t>
            </a:r>
            <a:r>
              <a:rPr lang="it-IT" dirty="0" smtClean="0"/>
              <a:t> </a:t>
            </a:r>
            <a:r>
              <a:rPr lang="it-IT" dirty="0" err="1" smtClean="0"/>
              <a:t>earlier</a:t>
            </a:r>
            <a:r>
              <a:rPr lang="it-IT" dirty="0" smtClean="0"/>
              <a:t> </a:t>
            </a:r>
            <a:r>
              <a:rPr lang="it-IT" dirty="0" err="1" smtClean="0"/>
              <a:t>refused</a:t>
            </a:r>
            <a:r>
              <a:rPr lang="it-IT" dirty="0" smtClean="0"/>
              <a:t> to </a:t>
            </a:r>
            <a:r>
              <a:rPr lang="it-IT" dirty="0" err="1" smtClean="0"/>
              <a:t>participate</a:t>
            </a:r>
            <a:r>
              <a:rPr lang="it-IT" dirty="0" smtClean="0"/>
              <a:t> in the </a:t>
            </a:r>
            <a:r>
              <a:rPr lang="it-IT" dirty="0" err="1" smtClean="0"/>
              <a:t>communities</a:t>
            </a:r>
            <a:r>
              <a:rPr lang="it-IT" dirty="0" smtClean="0"/>
              <a:t> </a:t>
            </a:r>
            <a:r>
              <a:rPr lang="it-IT" dirty="0" err="1" smtClean="0"/>
              <a:t>we</a:t>
            </a:r>
            <a:r>
              <a:rPr lang="it-IT" dirty="0" smtClean="0"/>
              <a:t> are </a:t>
            </a:r>
            <a:r>
              <a:rPr lang="it-IT" dirty="0" err="1" smtClean="0"/>
              <a:t>now</a:t>
            </a:r>
            <a:r>
              <a:rPr lang="it-IT" dirty="0" smtClean="0"/>
              <a:t> building, </a:t>
            </a:r>
            <a:r>
              <a:rPr lang="it-IT" dirty="0" err="1" smtClean="0"/>
              <a:t>as</a:t>
            </a:r>
            <a:r>
              <a:rPr lang="it-IT" dirty="0" smtClean="0"/>
              <a:t> </a:t>
            </a:r>
            <a:r>
              <a:rPr lang="it-IT" dirty="0" err="1" smtClean="0"/>
              <a:t>well</a:t>
            </a:r>
            <a:r>
              <a:rPr lang="it-IT" dirty="0" smtClean="0"/>
              <a:t> </a:t>
            </a:r>
            <a:r>
              <a:rPr lang="it-IT" dirty="0" err="1" smtClean="0"/>
              <a:t>as</a:t>
            </a:r>
            <a:r>
              <a:rPr lang="it-IT" dirty="0" smtClean="0"/>
              <a:t> </a:t>
            </a:r>
            <a:r>
              <a:rPr lang="it-IT" dirty="0" err="1" smtClean="0"/>
              <a:t>after</a:t>
            </a:r>
            <a:r>
              <a:rPr lang="it-IT" dirty="0" smtClean="0"/>
              <a:t> </a:t>
            </a:r>
            <a:r>
              <a:rPr lang="it-IT" dirty="0" err="1" smtClean="0"/>
              <a:t>creating</a:t>
            </a:r>
            <a:r>
              <a:rPr lang="it-IT" dirty="0" smtClean="0"/>
              <a:t> a free </a:t>
            </a:r>
            <a:r>
              <a:rPr lang="it-IT" dirty="0" err="1" smtClean="0"/>
              <a:t>trade</a:t>
            </a:r>
            <a:r>
              <a:rPr lang="it-IT" dirty="0" smtClean="0"/>
              <a:t> area with </a:t>
            </a:r>
            <a:r>
              <a:rPr lang="it-IT" dirty="0" err="1" smtClean="0"/>
              <a:t>six</a:t>
            </a:r>
            <a:r>
              <a:rPr lang="it-IT" dirty="0" smtClean="0"/>
              <a:t> </a:t>
            </a:r>
            <a:r>
              <a:rPr lang="it-IT" dirty="0" err="1" smtClean="0"/>
              <a:t>other</a:t>
            </a:r>
            <a:r>
              <a:rPr lang="it-IT" dirty="0" smtClean="0"/>
              <a:t> </a:t>
            </a:r>
            <a:r>
              <a:rPr lang="it-IT" dirty="0" err="1" smtClean="0"/>
              <a:t>States</a:t>
            </a:r>
            <a:r>
              <a:rPr lang="it-IT" dirty="0" smtClean="0"/>
              <a:t>, and </a:t>
            </a:r>
            <a:r>
              <a:rPr lang="it-IT" dirty="0" err="1" smtClean="0"/>
              <a:t>finally</a:t>
            </a:r>
            <a:r>
              <a:rPr lang="it-IT" dirty="0" smtClean="0"/>
              <a:t>, </a:t>
            </a:r>
            <a:r>
              <a:rPr lang="it-IT" dirty="0" err="1" smtClean="0"/>
              <a:t>after</a:t>
            </a:r>
            <a:r>
              <a:rPr lang="it-IT" dirty="0" smtClean="0"/>
              <a:t> </a:t>
            </a:r>
            <a:r>
              <a:rPr lang="it-IT" dirty="0" err="1" smtClean="0"/>
              <a:t>having</a:t>
            </a:r>
            <a:r>
              <a:rPr lang="it-IT" dirty="0" smtClean="0"/>
              <a:t>-I </a:t>
            </a:r>
            <a:r>
              <a:rPr lang="it-IT" dirty="0" err="1" smtClean="0"/>
              <a:t>may</a:t>
            </a:r>
            <a:r>
              <a:rPr lang="it-IT" dirty="0" smtClean="0"/>
              <a:t> </a:t>
            </a:r>
            <a:r>
              <a:rPr lang="it-IT" dirty="0" err="1" smtClean="0"/>
              <a:t>well</a:t>
            </a:r>
            <a:r>
              <a:rPr lang="it-IT" dirty="0" smtClean="0"/>
              <a:t> </a:t>
            </a:r>
            <a:r>
              <a:rPr lang="it-IT" dirty="0" err="1" smtClean="0"/>
              <a:t>say</a:t>
            </a:r>
            <a:r>
              <a:rPr lang="it-IT" dirty="0" smtClean="0"/>
              <a:t> </a:t>
            </a:r>
            <a:r>
              <a:rPr lang="it-IT" dirty="0" err="1" smtClean="0"/>
              <a:t>it</a:t>
            </a:r>
            <a:r>
              <a:rPr lang="it-IT" dirty="0" smtClean="0"/>
              <a:t>, put some pressure on the </a:t>
            </a:r>
            <a:r>
              <a:rPr lang="it-IT" dirty="0" err="1" smtClean="0"/>
              <a:t>Six</a:t>
            </a:r>
            <a:r>
              <a:rPr lang="it-IT" dirty="0" smtClean="0"/>
              <a:t> to </a:t>
            </a:r>
            <a:r>
              <a:rPr lang="it-IT" dirty="0" err="1" smtClean="0"/>
              <a:t>prevent</a:t>
            </a:r>
            <a:r>
              <a:rPr lang="it-IT" dirty="0" smtClean="0"/>
              <a:t> a </a:t>
            </a:r>
            <a:r>
              <a:rPr lang="it-IT" dirty="0" err="1" smtClean="0"/>
              <a:t>real</a:t>
            </a:r>
            <a:r>
              <a:rPr lang="it-IT" dirty="0" smtClean="0"/>
              <a:t> </a:t>
            </a:r>
            <a:r>
              <a:rPr lang="it-IT" dirty="0" err="1" smtClean="0"/>
              <a:t>beginning</a:t>
            </a:r>
            <a:r>
              <a:rPr lang="it-IT" dirty="0" smtClean="0"/>
              <a:t> </a:t>
            </a:r>
            <a:r>
              <a:rPr lang="it-IT" dirty="0" err="1" smtClean="0"/>
              <a:t>being</a:t>
            </a:r>
            <a:r>
              <a:rPr lang="it-IT" dirty="0" smtClean="0"/>
              <a:t> made in the </a:t>
            </a:r>
            <a:r>
              <a:rPr lang="it-IT" dirty="0" err="1" smtClean="0"/>
              <a:t>application</a:t>
            </a:r>
            <a:r>
              <a:rPr lang="it-IT" dirty="0" smtClean="0"/>
              <a:t> of the Common Market. </a:t>
            </a:r>
            <a:r>
              <a:rPr lang="it-IT" dirty="0" err="1" smtClean="0"/>
              <a:t>If</a:t>
            </a:r>
            <a:r>
              <a:rPr lang="it-IT" dirty="0" smtClean="0"/>
              <a:t> </a:t>
            </a:r>
            <a:r>
              <a:rPr lang="it-IT" dirty="0" err="1" smtClean="0"/>
              <a:t>England</a:t>
            </a:r>
            <a:r>
              <a:rPr lang="it-IT" dirty="0" smtClean="0"/>
              <a:t> </a:t>
            </a:r>
            <a:r>
              <a:rPr lang="it-IT" dirty="0" err="1" smtClean="0"/>
              <a:t>asks</a:t>
            </a:r>
            <a:r>
              <a:rPr lang="it-IT" dirty="0" smtClean="0"/>
              <a:t> in turn to </a:t>
            </a:r>
            <a:r>
              <a:rPr lang="it-IT" dirty="0" err="1" smtClean="0"/>
              <a:t>enter</a:t>
            </a:r>
            <a:r>
              <a:rPr lang="it-IT" dirty="0" smtClean="0"/>
              <a:t>, </a:t>
            </a:r>
            <a:r>
              <a:rPr lang="it-IT" dirty="0" err="1" smtClean="0"/>
              <a:t>but</a:t>
            </a:r>
            <a:r>
              <a:rPr lang="it-IT" dirty="0" smtClean="0"/>
              <a:t> on </a:t>
            </a:r>
            <a:r>
              <a:rPr lang="it-IT" dirty="0" err="1" smtClean="0"/>
              <a:t>her</a:t>
            </a:r>
            <a:r>
              <a:rPr lang="it-IT" dirty="0" smtClean="0"/>
              <a:t> </a:t>
            </a:r>
            <a:r>
              <a:rPr lang="it-IT" dirty="0" err="1" smtClean="0"/>
              <a:t>own</a:t>
            </a:r>
            <a:r>
              <a:rPr lang="it-IT" dirty="0" smtClean="0"/>
              <a:t> </a:t>
            </a:r>
            <a:r>
              <a:rPr lang="it-IT" dirty="0" err="1" smtClean="0"/>
              <a:t>conditions</a:t>
            </a:r>
            <a:r>
              <a:rPr lang="it-IT" dirty="0" smtClean="0"/>
              <a:t>, </a:t>
            </a:r>
            <a:r>
              <a:rPr lang="it-IT" dirty="0" err="1" smtClean="0"/>
              <a:t>this</a:t>
            </a:r>
            <a:r>
              <a:rPr lang="it-IT" dirty="0" smtClean="0"/>
              <a:t> </a:t>
            </a:r>
            <a:r>
              <a:rPr lang="it-IT" dirty="0" err="1" smtClean="0"/>
              <a:t>poses</a:t>
            </a:r>
            <a:r>
              <a:rPr lang="it-IT" dirty="0" smtClean="0"/>
              <a:t> </a:t>
            </a:r>
            <a:r>
              <a:rPr lang="it-IT" dirty="0" err="1" smtClean="0"/>
              <a:t>without</a:t>
            </a:r>
            <a:r>
              <a:rPr lang="it-IT" dirty="0" smtClean="0"/>
              <a:t> </a:t>
            </a:r>
            <a:r>
              <a:rPr lang="it-IT" dirty="0" err="1" smtClean="0"/>
              <a:t>doubt</a:t>
            </a:r>
            <a:r>
              <a:rPr lang="it-IT" dirty="0" smtClean="0"/>
              <a:t> to </a:t>
            </a:r>
            <a:r>
              <a:rPr lang="it-IT" dirty="0" err="1" smtClean="0"/>
              <a:t>each</a:t>
            </a:r>
            <a:r>
              <a:rPr lang="it-IT" dirty="0" smtClean="0"/>
              <a:t> of the </a:t>
            </a:r>
            <a:r>
              <a:rPr lang="it-IT" dirty="0" err="1" smtClean="0"/>
              <a:t>six</a:t>
            </a:r>
            <a:r>
              <a:rPr lang="it-IT" dirty="0" smtClean="0"/>
              <a:t> </a:t>
            </a:r>
            <a:r>
              <a:rPr lang="it-IT" dirty="0" err="1" smtClean="0"/>
              <a:t>States</a:t>
            </a:r>
            <a:r>
              <a:rPr lang="it-IT" dirty="0" smtClean="0"/>
              <a:t>, and </a:t>
            </a:r>
            <a:r>
              <a:rPr lang="it-IT" dirty="0" err="1" smtClean="0"/>
              <a:t>poses</a:t>
            </a:r>
            <a:r>
              <a:rPr lang="it-IT" dirty="0" smtClean="0"/>
              <a:t> to </a:t>
            </a:r>
            <a:r>
              <a:rPr lang="it-IT" dirty="0" err="1" smtClean="0"/>
              <a:t>England</a:t>
            </a:r>
            <a:r>
              <a:rPr lang="it-IT" dirty="0" smtClean="0"/>
              <a:t>, </a:t>
            </a:r>
            <a:r>
              <a:rPr lang="it-IT" dirty="0" err="1" smtClean="0"/>
              <a:t>problems</a:t>
            </a:r>
            <a:r>
              <a:rPr lang="it-IT" dirty="0" smtClean="0"/>
              <a:t> of a </a:t>
            </a:r>
            <a:r>
              <a:rPr lang="it-IT" dirty="0" err="1" smtClean="0"/>
              <a:t>very</a:t>
            </a:r>
            <a:r>
              <a:rPr lang="it-IT" dirty="0" smtClean="0"/>
              <a:t> </a:t>
            </a:r>
            <a:r>
              <a:rPr lang="it-IT" dirty="0" err="1" smtClean="0"/>
              <a:t>great</a:t>
            </a:r>
            <a:r>
              <a:rPr lang="it-IT" dirty="0" smtClean="0"/>
              <a:t> </a:t>
            </a:r>
            <a:r>
              <a:rPr lang="it-IT" dirty="0" err="1" smtClean="0"/>
              <a:t>dimension</a:t>
            </a:r>
            <a:r>
              <a:rPr lang="it-IT" dirty="0" smtClean="0"/>
              <a:t>.</a:t>
            </a:r>
            <a:endParaRPr lang="it-IT" dirty="0"/>
          </a:p>
        </p:txBody>
      </p:sp>
    </p:spTree>
    <p:extLst>
      <p:ext uri="{BB962C8B-B14F-4D97-AF65-F5344CB8AC3E}">
        <p14:creationId xmlns:p14="http://schemas.microsoft.com/office/powerpoint/2010/main" val="40786736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 Gaulle on </a:t>
            </a:r>
            <a:r>
              <a:rPr lang="it-IT" dirty="0" err="1" smtClean="0"/>
              <a:t>Membership</a:t>
            </a:r>
            <a:r>
              <a:rPr lang="it-IT" dirty="0" smtClean="0"/>
              <a:t> (1)</a:t>
            </a:r>
            <a:endParaRPr lang="it-IT" dirty="0"/>
          </a:p>
        </p:txBody>
      </p:sp>
      <p:sp>
        <p:nvSpPr>
          <p:cNvPr id="3" name="Segnaposto contenuto 2"/>
          <p:cNvSpPr>
            <a:spLocks noGrp="1"/>
          </p:cNvSpPr>
          <p:nvPr>
            <p:ph idx="1"/>
          </p:nvPr>
        </p:nvSpPr>
        <p:spPr/>
        <p:txBody>
          <a:bodyPr/>
          <a:lstStyle/>
          <a:p>
            <a:pPr marL="0" indent="0">
              <a:buNone/>
            </a:pPr>
            <a:r>
              <a:rPr lang="it-IT" dirty="0" err="1" smtClean="0"/>
              <a:t>England</a:t>
            </a:r>
            <a:r>
              <a:rPr lang="it-IT" dirty="0" smtClean="0"/>
              <a:t>, in </a:t>
            </a:r>
            <a:r>
              <a:rPr lang="it-IT" dirty="0" err="1" smtClean="0"/>
              <a:t>effect</a:t>
            </a:r>
            <a:r>
              <a:rPr lang="it-IT" dirty="0" smtClean="0"/>
              <a:t>, </a:t>
            </a:r>
            <a:r>
              <a:rPr lang="it-IT" dirty="0" err="1" smtClean="0"/>
              <a:t>is</a:t>
            </a:r>
            <a:r>
              <a:rPr lang="it-IT" dirty="0" smtClean="0"/>
              <a:t> </a:t>
            </a:r>
            <a:r>
              <a:rPr lang="it-IT" dirty="0" err="1" smtClean="0"/>
              <a:t>insular</a:t>
            </a:r>
            <a:r>
              <a:rPr lang="it-IT" dirty="0" smtClean="0"/>
              <a:t>, </a:t>
            </a:r>
            <a:r>
              <a:rPr lang="it-IT" dirty="0" err="1" smtClean="0"/>
              <a:t>she</a:t>
            </a:r>
            <a:r>
              <a:rPr lang="it-IT" dirty="0" smtClean="0"/>
              <a:t> </a:t>
            </a:r>
            <a:r>
              <a:rPr lang="it-IT" dirty="0" err="1" smtClean="0"/>
              <a:t>is</a:t>
            </a:r>
            <a:r>
              <a:rPr lang="it-IT" dirty="0" smtClean="0"/>
              <a:t> </a:t>
            </a:r>
            <a:r>
              <a:rPr lang="it-IT" dirty="0" err="1" smtClean="0"/>
              <a:t>maritime</a:t>
            </a:r>
            <a:r>
              <a:rPr lang="it-IT" dirty="0" smtClean="0"/>
              <a:t>, </a:t>
            </a:r>
            <a:r>
              <a:rPr lang="it-IT" dirty="0" err="1" smtClean="0"/>
              <a:t>she</a:t>
            </a:r>
            <a:r>
              <a:rPr lang="it-IT" dirty="0" smtClean="0"/>
              <a:t> </a:t>
            </a:r>
            <a:r>
              <a:rPr lang="it-IT" dirty="0" err="1" smtClean="0"/>
              <a:t>is</a:t>
            </a:r>
            <a:r>
              <a:rPr lang="it-IT" dirty="0" smtClean="0"/>
              <a:t> </a:t>
            </a:r>
            <a:r>
              <a:rPr lang="it-IT" dirty="0" err="1" smtClean="0"/>
              <a:t>linked</a:t>
            </a:r>
            <a:r>
              <a:rPr lang="it-IT" dirty="0" smtClean="0"/>
              <a:t> </a:t>
            </a:r>
            <a:r>
              <a:rPr lang="it-IT" dirty="0" err="1" smtClean="0"/>
              <a:t>through</a:t>
            </a:r>
            <a:r>
              <a:rPr lang="it-IT" dirty="0" smtClean="0"/>
              <a:t> </a:t>
            </a:r>
            <a:r>
              <a:rPr lang="it-IT" dirty="0" err="1" smtClean="0"/>
              <a:t>her</a:t>
            </a:r>
            <a:r>
              <a:rPr lang="it-IT" dirty="0" smtClean="0"/>
              <a:t> </a:t>
            </a:r>
            <a:r>
              <a:rPr lang="it-IT" dirty="0" err="1" smtClean="0"/>
              <a:t>exchanges</a:t>
            </a:r>
            <a:r>
              <a:rPr lang="it-IT" dirty="0" smtClean="0"/>
              <a:t>, </a:t>
            </a:r>
            <a:r>
              <a:rPr lang="it-IT" dirty="0" err="1" smtClean="0"/>
              <a:t>her</a:t>
            </a:r>
            <a:r>
              <a:rPr lang="it-IT" dirty="0" smtClean="0"/>
              <a:t> </a:t>
            </a:r>
            <a:r>
              <a:rPr lang="it-IT" dirty="0" err="1" smtClean="0"/>
              <a:t>markets</a:t>
            </a:r>
            <a:r>
              <a:rPr lang="it-IT" dirty="0" smtClean="0"/>
              <a:t>, </a:t>
            </a:r>
            <a:r>
              <a:rPr lang="it-IT" dirty="0" err="1" smtClean="0"/>
              <a:t>her</a:t>
            </a:r>
            <a:r>
              <a:rPr lang="it-IT" dirty="0" smtClean="0"/>
              <a:t> </a:t>
            </a:r>
            <a:r>
              <a:rPr lang="it-IT" dirty="0" err="1" smtClean="0"/>
              <a:t>supply</a:t>
            </a:r>
            <a:r>
              <a:rPr lang="it-IT" dirty="0" smtClean="0"/>
              <a:t> </a:t>
            </a:r>
            <a:r>
              <a:rPr lang="it-IT" dirty="0" err="1" smtClean="0"/>
              <a:t>lines</a:t>
            </a:r>
            <a:r>
              <a:rPr lang="it-IT" dirty="0" smtClean="0"/>
              <a:t> to the </a:t>
            </a:r>
            <a:r>
              <a:rPr lang="it-IT" dirty="0" err="1" smtClean="0"/>
              <a:t>most</a:t>
            </a:r>
            <a:r>
              <a:rPr lang="it-IT" dirty="0" smtClean="0"/>
              <a:t> diverse and </a:t>
            </a:r>
            <a:r>
              <a:rPr lang="it-IT" dirty="0" err="1" smtClean="0"/>
              <a:t>often</a:t>
            </a:r>
            <a:r>
              <a:rPr lang="it-IT" dirty="0" smtClean="0"/>
              <a:t> the </a:t>
            </a:r>
            <a:r>
              <a:rPr lang="it-IT" dirty="0" err="1" smtClean="0"/>
              <a:t>most</a:t>
            </a:r>
            <a:r>
              <a:rPr lang="it-IT" dirty="0" smtClean="0"/>
              <a:t> </a:t>
            </a:r>
            <a:r>
              <a:rPr lang="it-IT" dirty="0" err="1" smtClean="0"/>
              <a:t>distant</a:t>
            </a:r>
            <a:r>
              <a:rPr lang="it-IT" dirty="0" smtClean="0"/>
              <a:t> </a:t>
            </a:r>
            <a:r>
              <a:rPr lang="it-IT" dirty="0" err="1" smtClean="0"/>
              <a:t>countries</a:t>
            </a:r>
            <a:r>
              <a:rPr lang="it-IT" dirty="0" smtClean="0"/>
              <a:t>; </a:t>
            </a:r>
            <a:r>
              <a:rPr lang="it-IT" dirty="0" err="1" smtClean="0"/>
              <a:t>she</a:t>
            </a:r>
            <a:r>
              <a:rPr lang="it-IT" dirty="0" smtClean="0"/>
              <a:t> </a:t>
            </a:r>
            <a:r>
              <a:rPr lang="it-IT" dirty="0" err="1" smtClean="0"/>
              <a:t>pursues</a:t>
            </a:r>
            <a:r>
              <a:rPr lang="it-IT" dirty="0" smtClean="0"/>
              <a:t> </a:t>
            </a:r>
            <a:r>
              <a:rPr lang="it-IT" dirty="0" err="1" smtClean="0"/>
              <a:t>essentially</a:t>
            </a:r>
            <a:r>
              <a:rPr lang="it-IT" dirty="0" smtClean="0"/>
              <a:t> industrial and commercial </a:t>
            </a:r>
            <a:r>
              <a:rPr lang="it-IT" dirty="0" err="1" smtClean="0"/>
              <a:t>activities</a:t>
            </a:r>
            <a:r>
              <a:rPr lang="it-IT" dirty="0" smtClean="0"/>
              <a:t>, and </a:t>
            </a:r>
            <a:r>
              <a:rPr lang="it-IT" dirty="0" err="1" smtClean="0"/>
              <a:t>only</a:t>
            </a:r>
            <a:r>
              <a:rPr lang="it-IT" dirty="0" smtClean="0"/>
              <a:t> </a:t>
            </a:r>
            <a:r>
              <a:rPr lang="it-IT" dirty="0" err="1" smtClean="0"/>
              <a:t>slight</a:t>
            </a:r>
            <a:r>
              <a:rPr lang="it-IT" dirty="0" smtClean="0"/>
              <a:t> </a:t>
            </a:r>
            <a:r>
              <a:rPr lang="it-IT" dirty="0" err="1" smtClean="0"/>
              <a:t>agricultural</a:t>
            </a:r>
            <a:r>
              <a:rPr lang="it-IT" dirty="0" smtClean="0"/>
              <a:t> </a:t>
            </a:r>
            <a:r>
              <a:rPr lang="it-IT" dirty="0" err="1" smtClean="0"/>
              <a:t>ones</a:t>
            </a:r>
            <a:r>
              <a:rPr lang="it-IT" dirty="0" smtClean="0"/>
              <a:t> (</a:t>
            </a:r>
            <a:r>
              <a:rPr lang="it-IT" i="1" dirty="0" err="1" smtClean="0"/>
              <a:t>there</a:t>
            </a:r>
            <a:r>
              <a:rPr lang="it-IT" i="1" dirty="0" smtClean="0"/>
              <a:t> </a:t>
            </a:r>
            <a:r>
              <a:rPr lang="it-IT" i="1" dirty="0" err="1" smtClean="0"/>
              <a:t>had</a:t>
            </a:r>
            <a:r>
              <a:rPr lang="it-IT" i="1" dirty="0" smtClean="0"/>
              <a:t> </a:t>
            </a:r>
            <a:r>
              <a:rPr lang="it-IT" i="1" dirty="0" err="1" smtClean="0"/>
              <a:t>been</a:t>
            </a:r>
            <a:r>
              <a:rPr lang="it-IT" i="1" dirty="0" smtClean="0"/>
              <a:t> </a:t>
            </a:r>
            <a:r>
              <a:rPr lang="it-IT" i="1" dirty="0" err="1" smtClean="0"/>
              <a:t>much</a:t>
            </a:r>
            <a:r>
              <a:rPr lang="it-IT" i="1" dirty="0" smtClean="0"/>
              <a:t> </a:t>
            </a:r>
            <a:r>
              <a:rPr lang="it-IT" i="1" dirty="0" err="1" smtClean="0"/>
              <a:t>emphasis</a:t>
            </a:r>
            <a:r>
              <a:rPr lang="it-IT" i="1" dirty="0" smtClean="0"/>
              <a:t> on the </a:t>
            </a:r>
            <a:r>
              <a:rPr lang="it-IT" i="1" dirty="0" err="1" smtClean="0"/>
              <a:t>creation</a:t>
            </a:r>
            <a:r>
              <a:rPr lang="it-IT" i="1" dirty="0" smtClean="0"/>
              <a:t> of a common </a:t>
            </a:r>
            <a:r>
              <a:rPr lang="it-IT" i="1" dirty="0" err="1" smtClean="0"/>
              <a:t>agricultural</a:t>
            </a:r>
            <a:r>
              <a:rPr lang="it-IT" i="1" dirty="0" smtClean="0"/>
              <a:t> policy</a:t>
            </a:r>
            <a:r>
              <a:rPr lang="it-IT" dirty="0" smtClean="0"/>
              <a:t>).  </a:t>
            </a:r>
            <a:r>
              <a:rPr lang="it-IT" dirty="0" err="1" smtClean="0"/>
              <a:t>She</a:t>
            </a:r>
            <a:r>
              <a:rPr lang="it-IT" dirty="0" smtClean="0"/>
              <a:t> </a:t>
            </a:r>
            <a:r>
              <a:rPr lang="it-IT" dirty="0" err="1" smtClean="0"/>
              <a:t>has</a:t>
            </a:r>
            <a:r>
              <a:rPr lang="it-IT" dirty="0" smtClean="0"/>
              <a:t> in </a:t>
            </a:r>
            <a:r>
              <a:rPr lang="it-IT" dirty="0" err="1" smtClean="0"/>
              <a:t>all</a:t>
            </a:r>
            <a:r>
              <a:rPr lang="it-IT" dirty="0" smtClean="0"/>
              <a:t> </a:t>
            </a:r>
            <a:r>
              <a:rPr lang="it-IT" dirty="0" err="1" smtClean="0"/>
              <a:t>her</a:t>
            </a:r>
            <a:r>
              <a:rPr lang="it-IT" dirty="0" smtClean="0"/>
              <a:t> </a:t>
            </a:r>
            <a:r>
              <a:rPr lang="it-IT" dirty="0" err="1" smtClean="0"/>
              <a:t>doing</a:t>
            </a:r>
            <a:r>
              <a:rPr lang="it-IT" dirty="0" smtClean="0"/>
              <a:t> </a:t>
            </a:r>
            <a:r>
              <a:rPr lang="it-IT" dirty="0" err="1" smtClean="0"/>
              <a:t>very</a:t>
            </a:r>
            <a:r>
              <a:rPr lang="it-IT" dirty="0" smtClean="0"/>
              <a:t> </a:t>
            </a:r>
            <a:r>
              <a:rPr lang="it-IT" dirty="0" err="1" smtClean="0"/>
              <a:t>marked</a:t>
            </a:r>
            <a:r>
              <a:rPr lang="it-IT" dirty="0" smtClean="0"/>
              <a:t> and </a:t>
            </a:r>
            <a:r>
              <a:rPr lang="it-IT" dirty="0" err="1" smtClean="0"/>
              <a:t>very</a:t>
            </a:r>
            <a:r>
              <a:rPr lang="it-IT" dirty="0" smtClean="0"/>
              <a:t> </a:t>
            </a:r>
            <a:r>
              <a:rPr lang="it-IT" dirty="0" err="1" smtClean="0"/>
              <a:t>original</a:t>
            </a:r>
            <a:r>
              <a:rPr lang="it-IT" dirty="0" smtClean="0"/>
              <a:t> </a:t>
            </a:r>
            <a:r>
              <a:rPr lang="it-IT" dirty="0" err="1" smtClean="0"/>
              <a:t>habits</a:t>
            </a:r>
            <a:r>
              <a:rPr lang="it-IT" dirty="0" smtClean="0"/>
              <a:t> and </a:t>
            </a:r>
            <a:r>
              <a:rPr lang="it-IT" dirty="0" err="1" smtClean="0"/>
              <a:t>traditions</a:t>
            </a:r>
            <a:r>
              <a:rPr lang="it-IT" dirty="0" smtClean="0"/>
              <a:t>.</a:t>
            </a:r>
          </a:p>
          <a:p>
            <a:pPr marL="0" indent="0">
              <a:buNone/>
            </a:pPr>
            <a:endParaRPr lang="it-IT" dirty="0"/>
          </a:p>
          <a:p>
            <a:pPr marL="0" indent="0">
              <a:buNone/>
            </a:pPr>
            <a:r>
              <a:rPr lang="it-IT" dirty="0" smtClean="0"/>
              <a:t>In short, the nature, the </a:t>
            </a:r>
            <a:r>
              <a:rPr lang="it-IT" dirty="0" err="1" smtClean="0"/>
              <a:t>structure</a:t>
            </a:r>
            <a:r>
              <a:rPr lang="it-IT" dirty="0" smtClean="0"/>
              <a:t>, the </a:t>
            </a:r>
            <a:r>
              <a:rPr lang="it-IT" dirty="0" err="1" smtClean="0"/>
              <a:t>very</a:t>
            </a:r>
            <a:r>
              <a:rPr lang="it-IT" dirty="0" smtClean="0"/>
              <a:t> situation </a:t>
            </a:r>
            <a:r>
              <a:rPr lang="it-IT" dirty="0" err="1" smtClean="0"/>
              <a:t>that</a:t>
            </a:r>
            <a:r>
              <a:rPr lang="it-IT" dirty="0" smtClean="0"/>
              <a:t> are </a:t>
            </a:r>
            <a:r>
              <a:rPr lang="it-IT" dirty="0" err="1" smtClean="0"/>
              <a:t>England’s</a:t>
            </a:r>
            <a:r>
              <a:rPr lang="it-IT" dirty="0" smtClean="0"/>
              <a:t> </a:t>
            </a:r>
            <a:r>
              <a:rPr lang="it-IT" dirty="0" err="1" smtClean="0"/>
              <a:t>differ</a:t>
            </a:r>
            <a:r>
              <a:rPr lang="it-IT" dirty="0" smtClean="0"/>
              <a:t> </a:t>
            </a:r>
            <a:r>
              <a:rPr lang="it-IT" dirty="0" err="1" smtClean="0"/>
              <a:t>profoundly</a:t>
            </a:r>
            <a:r>
              <a:rPr lang="it-IT" dirty="0" smtClean="0"/>
              <a:t> from </a:t>
            </a:r>
            <a:r>
              <a:rPr lang="it-IT" dirty="0" err="1" smtClean="0"/>
              <a:t>those</a:t>
            </a:r>
            <a:r>
              <a:rPr lang="it-IT" dirty="0" smtClean="0"/>
              <a:t> of the </a:t>
            </a:r>
            <a:r>
              <a:rPr lang="it-IT" dirty="0" err="1"/>
              <a:t>C</a:t>
            </a:r>
            <a:r>
              <a:rPr lang="it-IT" dirty="0" err="1" smtClean="0"/>
              <a:t>ontinentals</a:t>
            </a:r>
            <a:r>
              <a:rPr lang="it-IT" dirty="0" smtClean="0"/>
              <a:t>. </a:t>
            </a:r>
            <a:endParaRPr lang="it-IT" dirty="0"/>
          </a:p>
        </p:txBody>
      </p:sp>
    </p:spTree>
    <p:extLst>
      <p:ext uri="{BB962C8B-B14F-4D97-AF65-F5344CB8AC3E}">
        <p14:creationId xmlns:p14="http://schemas.microsoft.com/office/powerpoint/2010/main" val="37575122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 Gaulle on </a:t>
            </a:r>
            <a:r>
              <a:rPr lang="it-IT" dirty="0" err="1" smtClean="0"/>
              <a:t>Membership</a:t>
            </a:r>
            <a:r>
              <a:rPr lang="it-IT" dirty="0" smtClean="0"/>
              <a:t> (2)</a:t>
            </a:r>
            <a:endParaRPr lang="it-IT" dirty="0"/>
          </a:p>
        </p:txBody>
      </p:sp>
      <p:sp>
        <p:nvSpPr>
          <p:cNvPr id="3" name="Segnaposto contenuto 2"/>
          <p:cNvSpPr>
            <a:spLocks noGrp="1"/>
          </p:cNvSpPr>
          <p:nvPr>
            <p:ph idx="1"/>
          </p:nvPr>
        </p:nvSpPr>
        <p:spPr/>
        <p:txBody>
          <a:bodyPr/>
          <a:lstStyle/>
          <a:p>
            <a:pPr marL="0" indent="0">
              <a:buNone/>
            </a:pPr>
            <a:r>
              <a:rPr lang="it-IT" dirty="0" err="1" smtClean="0"/>
              <a:t>What</a:t>
            </a:r>
            <a:r>
              <a:rPr lang="it-IT" dirty="0" smtClean="0"/>
              <a:t> </a:t>
            </a:r>
            <a:r>
              <a:rPr lang="it-IT" dirty="0" err="1" smtClean="0"/>
              <a:t>is</a:t>
            </a:r>
            <a:r>
              <a:rPr lang="it-IT" dirty="0" smtClean="0"/>
              <a:t> to be </a:t>
            </a:r>
            <a:r>
              <a:rPr lang="it-IT" dirty="0" err="1" smtClean="0"/>
              <a:t>done</a:t>
            </a:r>
            <a:r>
              <a:rPr lang="it-IT" dirty="0" smtClean="0"/>
              <a:t> in </a:t>
            </a:r>
            <a:r>
              <a:rPr lang="it-IT" dirty="0" err="1" smtClean="0"/>
              <a:t>order</a:t>
            </a:r>
            <a:r>
              <a:rPr lang="it-IT" dirty="0" smtClean="0"/>
              <a:t> </a:t>
            </a:r>
            <a:r>
              <a:rPr lang="it-IT" dirty="0" err="1" smtClean="0"/>
              <a:t>that</a:t>
            </a:r>
            <a:r>
              <a:rPr lang="it-IT" dirty="0" smtClean="0"/>
              <a:t> </a:t>
            </a:r>
            <a:r>
              <a:rPr lang="it-IT" dirty="0" err="1" smtClean="0"/>
              <a:t>England</a:t>
            </a:r>
            <a:r>
              <a:rPr lang="it-IT" dirty="0" smtClean="0"/>
              <a:t>, </a:t>
            </a:r>
            <a:r>
              <a:rPr lang="it-IT" dirty="0" err="1" smtClean="0"/>
              <a:t>as</a:t>
            </a:r>
            <a:r>
              <a:rPr lang="it-IT" dirty="0" smtClean="0"/>
              <a:t> </a:t>
            </a:r>
            <a:r>
              <a:rPr lang="it-IT" dirty="0" err="1" smtClean="0"/>
              <a:t>she</a:t>
            </a:r>
            <a:r>
              <a:rPr lang="it-IT" dirty="0" smtClean="0"/>
              <a:t> </a:t>
            </a:r>
            <a:r>
              <a:rPr lang="it-IT" dirty="0" err="1" smtClean="0"/>
              <a:t>lives</a:t>
            </a:r>
            <a:r>
              <a:rPr lang="it-IT" dirty="0" smtClean="0"/>
              <a:t>, </a:t>
            </a:r>
            <a:r>
              <a:rPr lang="it-IT" dirty="0" err="1" smtClean="0"/>
              <a:t>produces</a:t>
            </a:r>
            <a:r>
              <a:rPr lang="it-IT" dirty="0" smtClean="0"/>
              <a:t> and </a:t>
            </a:r>
            <a:r>
              <a:rPr lang="it-IT" dirty="0" err="1" smtClean="0"/>
              <a:t>trades</a:t>
            </a:r>
            <a:r>
              <a:rPr lang="it-IT" dirty="0" smtClean="0"/>
              <a:t>, can be </a:t>
            </a:r>
            <a:r>
              <a:rPr lang="it-IT" dirty="0" err="1" smtClean="0"/>
              <a:t>incorporated</a:t>
            </a:r>
            <a:r>
              <a:rPr lang="it-IT" dirty="0" smtClean="0"/>
              <a:t> in to the Common Market, </a:t>
            </a:r>
            <a:r>
              <a:rPr lang="it-IT" dirty="0" err="1" smtClean="0"/>
              <a:t>as</a:t>
            </a:r>
            <a:r>
              <a:rPr lang="it-IT" dirty="0" smtClean="0"/>
              <a:t> </a:t>
            </a:r>
            <a:r>
              <a:rPr lang="it-IT" dirty="0" err="1" smtClean="0"/>
              <a:t>it</a:t>
            </a:r>
            <a:r>
              <a:rPr lang="it-IT" dirty="0" smtClean="0"/>
              <a:t> </a:t>
            </a:r>
            <a:r>
              <a:rPr lang="it-IT" dirty="0" err="1" smtClean="0"/>
              <a:t>has</a:t>
            </a:r>
            <a:r>
              <a:rPr lang="it-IT" dirty="0" smtClean="0"/>
              <a:t> </a:t>
            </a:r>
            <a:r>
              <a:rPr lang="it-IT" dirty="0" err="1" smtClean="0"/>
              <a:t>been</a:t>
            </a:r>
            <a:r>
              <a:rPr lang="it-IT" dirty="0" smtClean="0"/>
              <a:t> </a:t>
            </a:r>
            <a:r>
              <a:rPr lang="it-IT" dirty="0" err="1" smtClean="0"/>
              <a:t>conceived</a:t>
            </a:r>
            <a:r>
              <a:rPr lang="it-IT" dirty="0" smtClean="0"/>
              <a:t> and </a:t>
            </a:r>
            <a:r>
              <a:rPr lang="it-IT" dirty="0" err="1" smtClean="0"/>
              <a:t>as</a:t>
            </a:r>
            <a:r>
              <a:rPr lang="it-IT" dirty="0" smtClean="0"/>
              <a:t> </a:t>
            </a:r>
            <a:r>
              <a:rPr lang="it-IT" dirty="0" err="1" smtClean="0"/>
              <a:t>it</a:t>
            </a:r>
            <a:r>
              <a:rPr lang="it-IT" dirty="0" smtClean="0"/>
              <a:t> </a:t>
            </a:r>
            <a:r>
              <a:rPr lang="it-IT" dirty="0" err="1" smtClean="0"/>
              <a:t>functions</a:t>
            </a:r>
            <a:r>
              <a:rPr lang="it-IT" dirty="0" smtClean="0"/>
              <a:t>?</a:t>
            </a:r>
            <a:endParaRPr lang="it-IT" dirty="0"/>
          </a:p>
        </p:txBody>
      </p:sp>
    </p:spTree>
    <p:extLst>
      <p:ext uri="{BB962C8B-B14F-4D97-AF65-F5344CB8AC3E}">
        <p14:creationId xmlns:p14="http://schemas.microsoft.com/office/powerpoint/2010/main" val="20345774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4464452"/>
          </a:xfrm>
        </p:spPr>
        <p:txBody>
          <a:bodyPr/>
          <a:lstStyle/>
          <a:p>
            <a:r>
              <a:rPr lang="it-IT" dirty="0" smtClean="0"/>
              <a:t>How </a:t>
            </a:r>
            <a:r>
              <a:rPr lang="it-IT" dirty="0" err="1" smtClean="0"/>
              <a:t>interested</a:t>
            </a:r>
            <a:r>
              <a:rPr lang="it-IT" dirty="0" smtClean="0"/>
              <a:t> </a:t>
            </a:r>
            <a:r>
              <a:rPr lang="it-IT" dirty="0" err="1" smtClean="0"/>
              <a:t>was</a:t>
            </a:r>
            <a:r>
              <a:rPr lang="it-IT" dirty="0" smtClean="0"/>
              <a:t> the UK in </a:t>
            </a:r>
            <a:r>
              <a:rPr lang="it-IT" dirty="0" err="1" smtClean="0"/>
              <a:t>really</a:t>
            </a:r>
            <a:r>
              <a:rPr lang="it-IT" dirty="0" smtClean="0"/>
              <a:t> </a:t>
            </a:r>
            <a:r>
              <a:rPr lang="it-IT" dirty="0" err="1" smtClean="0"/>
              <a:t>joining</a:t>
            </a:r>
            <a:r>
              <a:rPr lang="it-IT" dirty="0" smtClean="0"/>
              <a:t> the Common Market?</a:t>
            </a:r>
            <a:endParaRPr lang="it-IT" dirty="0"/>
          </a:p>
        </p:txBody>
      </p:sp>
    </p:spTree>
    <p:extLst>
      <p:ext uri="{BB962C8B-B14F-4D97-AF65-F5344CB8AC3E}">
        <p14:creationId xmlns:p14="http://schemas.microsoft.com/office/powerpoint/2010/main" val="107033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41231" y="2374229"/>
            <a:ext cx="10515600" cy="1325563"/>
          </a:xfrm>
        </p:spPr>
        <p:txBody>
          <a:bodyPr/>
          <a:lstStyle/>
          <a:p>
            <a:r>
              <a:rPr lang="it-IT" dirty="0" err="1" smtClean="0"/>
              <a:t>What</a:t>
            </a:r>
            <a:r>
              <a:rPr lang="it-IT" dirty="0" smtClean="0"/>
              <a:t> </a:t>
            </a:r>
            <a:r>
              <a:rPr lang="it-IT" dirty="0" err="1" smtClean="0"/>
              <a:t>is</a:t>
            </a:r>
            <a:r>
              <a:rPr lang="it-IT" dirty="0" smtClean="0"/>
              <a:t> </a:t>
            </a:r>
            <a:r>
              <a:rPr lang="it-IT" dirty="0" err="1" smtClean="0"/>
              <a:t>Article</a:t>
            </a:r>
            <a:r>
              <a:rPr lang="it-IT" dirty="0" smtClean="0"/>
              <a:t> 50 of the </a:t>
            </a:r>
            <a:r>
              <a:rPr lang="it-IT" dirty="0" err="1" smtClean="0"/>
              <a:t>Lisbon</a:t>
            </a:r>
            <a:r>
              <a:rPr lang="it-IT" dirty="0" smtClean="0"/>
              <a:t> </a:t>
            </a:r>
            <a:r>
              <a:rPr lang="it-IT" dirty="0" err="1" smtClean="0"/>
              <a:t>Treaty</a:t>
            </a:r>
            <a:r>
              <a:rPr lang="it-IT" dirty="0" smtClean="0"/>
              <a:t> and </a:t>
            </a:r>
            <a:r>
              <a:rPr lang="it-IT" dirty="0" err="1" smtClean="0"/>
              <a:t>what</a:t>
            </a:r>
            <a:r>
              <a:rPr lang="it-IT" dirty="0" smtClean="0"/>
              <a:t> </a:t>
            </a:r>
            <a:r>
              <a:rPr lang="it-IT" dirty="0" err="1" smtClean="0"/>
              <a:t>does</a:t>
            </a:r>
            <a:r>
              <a:rPr lang="it-IT" dirty="0" smtClean="0"/>
              <a:t> </a:t>
            </a:r>
            <a:r>
              <a:rPr lang="it-IT" dirty="0" err="1" smtClean="0"/>
              <a:t>it</a:t>
            </a:r>
            <a:r>
              <a:rPr lang="it-IT" dirty="0" smtClean="0"/>
              <a:t> </a:t>
            </a:r>
            <a:r>
              <a:rPr lang="it-IT" dirty="0" err="1" smtClean="0"/>
              <a:t>say</a:t>
            </a:r>
            <a:r>
              <a:rPr lang="it-IT" dirty="0" smtClean="0"/>
              <a:t>?</a:t>
            </a:r>
            <a:endParaRPr lang="it-IT" dirty="0"/>
          </a:p>
        </p:txBody>
      </p:sp>
    </p:spTree>
    <p:extLst>
      <p:ext uri="{BB962C8B-B14F-4D97-AF65-F5344CB8AC3E}">
        <p14:creationId xmlns:p14="http://schemas.microsoft.com/office/powerpoint/2010/main" val="41324497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Economic</a:t>
            </a:r>
            <a:r>
              <a:rPr lang="it-IT" dirty="0" smtClean="0"/>
              <a:t> </a:t>
            </a:r>
            <a:r>
              <a:rPr lang="it-IT" dirty="0" err="1"/>
              <a:t>I</a:t>
            </a:r>
            <a:r>
              <a:rPr lang="it-IT" dirty="0" err="1" smtClean="0"/>
              <a:t>mperialism</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endParaRPr lang="it-IT" dirty="0"/>
          </a:p>
          <a:p>
            <a:pPr marL="0" indent="0">
              <a:buNone/>
            </a:pPr>
            <a:r>
              <a:rPr lang="it-IT" dirty="0" smtClean="0"/>
              <a:t>In the </a:t>
            </a:r>
            <a:r>
              <a:rPr lang="it-IT" dirty="0" err="1" smtClean="0"/>
              <a:t>early</a:t>
            </a:r>
            <a:r>
              <a:rPr lang="it-IT" dirty="0" smtClean="0"/>
              <a:t> post-war </a:t>
            </a:r>
            <a:r>
              <a:rPr lang="it-IT" dirty="0" err="1" smtClean="0"/>
              <a:t>years</a:t>
            </a:r>
            <a:r>
              <a:rPr lang="it-IT" dirty="0" smtClean="0"/>
              <a:t> of </a:t>
            </a:r>
            <a:r>
              <a:rPr lang="it-IT" dirty="0" err="1" smtClean="0"/>
              <a:t>shortages</a:t>
            </a:r>
            <a:r>
              <a:rPr lang="it-IT" dirty="0" smtClean="0"/>
              <a:t> of </a:t>
            </a:r>
            <a:r>
              <a:rPr lang="it-IT" dirty="0" err="1" smtClean="0"/>
              <a:t>raw</a:t>
            </a:r>
            <a:r>
              <a:rPr lang="it-IT" dirty="0" smtClean="0"/>
              <a:t> </a:t>
            </a:r>
            <a:r>
              <a:rPr lang="it-IT" dirty="0" err="1" smtClean="0"/>
              <a:t>materials</a:t>
            </a:r>
            <a:r>
              <a:rPr lang="it-IT" dirty="0" smtClean="0"/>
              <a:t> the Commonwealth </a:t>
            </a:r>
            <a:r>
              <a:rPr lang="it-IT" dirty="0" err="1" smtClean="0"/>
              <a:t>provided</a:t>
            </a:r>
            <a:r>
              <a:rPr lang="it-IT" dirty="0" smtClean="0"/>
              <a:t> </a:t>
            </a:r>
            <a:r>
              <a:rPr lang="it-IT" dirty="0" err="1" smtClean="0"/>
              <a:t>access</a:t>
            </a:r>
            <a:r>
              <a:rPr lang="it-IT" dirty="0" smtClean="0"/>
              <a:t> to </a:t>
            </a:r>
            <a:r>
              <a:rPr lang="it-IT" dirty="0" err="1" smtClean="0"/>
              <a:t>scarce</a:t>
            </a:r>
            <a:r>
              <a:rPr lang="it-IT" dirty="0" smtClean="0"/>
              <a:t> </a:t>
            </a:r>
            <a:r>
              <a:rPr lang="it-IT" dirty="0" err="1" smtClean="0"/>
              <a:t>resources</a:t>
            </a:r>
            <a:r>
              <a:rPr lang="it-IT" dirty="0" smtClean="0"/>
              <a:t> </a:t>
            </a:r>
            <a:r>
              <a:rPr lang="it-IT" dirty="0" err="1" smtClean="0"/>
              <a:t>through</a:t>
            </a:r>
            <a:r>
              <a:rPr lang="it-IT" dirty="0" smtClean="0"/>
              <a:t> a </a:t>
            </a:r>
            <a:r>
              <a:rPr lang="it-IT" dirty="0" err="1" smtClean="0"/>
              <a:t>stranglehold</a:t>
            </a:r>
            <a:r>
              <a:rPr lang="it-IT" dirty="0" smtClean="0"/>
              <a:t> on some of the </a:t>
            </a:r>
            <a:r>
              <a:rPr lang="it-IT" dirty="0" err="1" smtClean="0"/>
              <a:t>colonies</a:t>
            </a:r>
            <a:r>
              <a:rPr lang="it-IT" dirty="0" smtClean="0"/>
              <a:t>. </a:t>
            </a:r>
            <a:endParaRPr lang="it-IT" dirty="0"/>
          </a:p>
        </p:txBody>
      </p:sp>
    </p:spTree>
    <p:extLst>
      <p:ext uri="{BB962C8B-B14F-4D97-AF65-F5344CB8AC3E}">
        <p14:creationId xmlns:p14="http://schemas.microsoft.com/office/powerpoint/2010/main" val="25410685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Protectionism</a:t>
            </a:r>
            <a:endParaRPr lang="it-IT" dirty="0"/>
          </a:p>
        </p:txBody>
      </p:sp>
      <p:sp>
        <p:nvSpPr>
          <p:cNvPr id="3" name="Segnaposto contenuto 2"/>
          <p:cNvSpPr>
            <a:spLocks noGrp="1"/>
          </p:cNvSpPr>
          <p:nvPr>
            <p:ph idx="1"/>
          </p:nvPr>
        </p:nvSpPr>
        <p:spPr/>
        <p:txBody>
          <a:bodyPr/>
          <a:lstStyle/>
          <a:p>
            <a:pPr marL="0" indent="0">
              <a:buNone/>
            </a:pPr>
            <a:r>
              <a:rPr lang="it-IT" dirty="0" smtClean="0"/>
              <a:t>The Commonwealth </a:t>
            </a:r>
            <a:r>
              <a:rPr lang="it-IT" dirty="0" err="1" smtClean="0"/>
              <a:t>offered</a:t>
            </a:r>
            <a:r>
              <a:rPr lang="it-IT" dirty="0" smtClean="0"/>
              <a:t> an </a:t>
            </a:r>
            <a:r>
              <a:rPr lang="it-IT" dirty="0" err="1" smtClean="0"/>
              <a:t>assured</a:t>
            </a:r>
            <a:r>
              <a:rPr lang="it-IT" dirty="0" smtClean="0"/>
              <a:t> market for </a:t>
            </a:r>
            <a:r>
              <a:rPr lang="it-IT" dirty="0" err="1" smtClean="0"/>
              <a:t>British</a:t>
            </a:r>
            <a:r>
              <a:rPr lang="it-IT" dirty="0" smtClean="0"/>
              <a:t> </a:t>
            </a:r>
            <a:r>
              <a:rPr lang="it-IT" dirty="0" err="1" smtClean="0"/>
              <a:t>goods</a:t>
            </a:r>
            <a:r>
              <a:rPr lang="it-IT" dirty="0" smtClean="0"/>
              <a:t>.  50% or more of </a:t>
            </a:r>
            <a:r>
              <a:rPr lang="it-IT" dirty="0" err="1" smtClean="0"/>
              <a:t>Britain’s</a:t>
            </a:r>
            <a:r>
              <a:rPr lang="it-IT" dirty="0" smtClean="0"/>
              <a:t> </a:t>
            </a:r>
            <a:r>
              <a:rPr lang="it-IT" dirty="0" err="1" smtClean="0"/>
              <a:t>trade</a:t>
            </a:r>
            <a:r>
              <a:rPr lang="it-IT" dirty="0" smtClean="0"/>
              <a:t> </a:t>
            </a:r>
            <a:r>
              <a:rPr lang="it-IT" dirty="0" err="1" smtClean="0"/>
              <a:t>was</a:t>
            </a:r>
            <a:r>
              <a:rPr lang="it-IT" dirty="0" smtClean="0"/>
              <a:t> with </a:t>
            </a:r>
            <a:r>
              <a:rPr lang="it-IT" dirty="0" err="1" smtClean="0"/>
              <a:t>its</a:t>
            </a:r>
            <a:r>
              <a:rPr lang="it-IT" dirty="0" smtClean="0"/>
              <a:t> </a:t>
            </a:r>
            <a:r>
              <a:rPr lang="it-IT" dirty="0" err="1" smtClean="0"/>
              <a:t>colonies</a:t>
            </a:r>
            <a:r>
              <a:rPr lang="it-IT" dirty="0" smtClean="0"/>
              <a:t>.</a:t>
            </a:r>
          </a:p>
          <a:p>
            <a:pPr marL="0" indent="0">
              <a:buNone/>
            </a:pPr>
            <a:endParaRPr lang="it-IT" dirty="0"/>
          </a:p>
          <a:p>
            <a:pPr marL="0" indent="0">
              <a:buNone/>
            </a:pPr>
            <a:r>
              <a:rPr lang="it-IT" dirty="0" smtClean="0"/>
              <a:t>The </a:t>
            </a:r>
            <a:r>
              <a:rPr lang="it-IT" dirty="0" err="1" smtClean="0"/>
              <a:t>whole</a:t>
            </a:r>
            <a:r>
              <a:rPr lang="it-IT" dirty="0" smtClean="0"/>
              <a:t> of Europe </a:t>
            </a:r>
            <a:r>
              <a:rPr lang="it-IT" dirty="0" err="1" smtClean="0"/>
              <a:t>only</a:t>
            </a:r>
            <a:r>
              <a:rPr lang="it-IT" dirty="0" smtClean="0"/>
              <a:t> </a:t>
            </a:r>
            <a:r>
              <a:rPr lang="it-IT" dirty="0" err="1" smtClean="0"/>
              <a:t>accounted</a:t>
            </a:r>
            <a:r>
              <a:rPr lang="it-IT" dirty="0" smtClean="0"/>
              <a:t> for 20% of </a:t>
            </a:r>
            <a:r>
              <a:rPr lang="it-IT" dirty="0" err="1" smtClean="0"/>
              <a:t>British</a:t>
            </a:r>
            <a:r>
              <a:rPr lang="it-IT" dirty="0" smtClean="0"/>
              <a:t> </a:t>
            </a:r>
            <a:r>
              <a:rPr lang="it-IT" dirty="0" err="1" smtClean="0"/>
              <a:t>trade</a:t>
            </a:r>
            <a:r>
              <a:rPr lang="it-IT" dirty="0" smtClean="0"/>
              <a:t>.</a:t>
            </a:r>
          </a:p>
          <a:p>
            <a:pPr marL="0" indent="0">
              <a:buNone/>
            </a:pPr>
            <a:endParaRPr lang="it-IT" dirty="0" smtClean="0"/>
          </a:p>
          <a:p>
            <a:pPr marL="0" indent="0">
              <a:buNone/>
            </a:pPr>
            <a:r>
              <a:rPr lang="it-IT" dirty="0" err="1" smtClean="0"/>
              <a:t>Much</a:t>
            </a:r>
            <a:r>
              <a:rPr lang="it-IT" dirty="0" smtClean="0"/>
              <a:t> of he Commonwealth made up the </a:t>
            </a:r>
            <a:r>
              <a:rPr lang="it-IT" dirty="0" err="1" smtClean="0"/>
              <a:t>sterlng</a:t>
            </a:r>
            <a:r>
              <a:rPr lang="it-IT" dirty="0" smtClean="0"/>
              <a:t> area for </a:t>
            </a:r>
            <a:r>
              <a:rPr lang="it-IT" dirty="0" err="1" smtClean="0"/>
              <a:t>which</a:t>
            </a:r>
            <a:r>
              <a:rPr lang="it-IT" dirty="0" smtClean="0"/>
              <a:t> Britain </a:t>
            </a:r>
            <a:r>
              <a:rPr lang="it-IT" dirty="0" err="1" smtClean="0"/>
              <a:t>acted</a:t>
            </a:r>
            <a:r>
              <a:rPr lang="it-IT" dirty="0" smtClean="0"/>
              <a:t> </a:t>
            </a:r>
            <a:r>
              <a:rPr lang="it-IT" dirty="0" err="1" smtClean="0"/>
              <a:t>as</a:t>
            </a:r>
            <a:r>
              <a:rPr lang="it-IT" dirty="0" smtClean="0"/>
              <a:t> the </a:t>
            </a:r>
            <a:r>
              <a:rPr lang="it-IT" dirty="0" err="1" smtClean="0"/>
              <a:t>central</a:t>
            </a:r>
            <a:r>
              <a:rPr lang="it-IT" dirty="0" smtClean="0"/>
              <a:t> </a:t>
            </a:r>
            <a:r>
              <a:rPr lang="it-IT" dirty="0" err="1" smtClean="0"/>
              <a:t>banker</a:t>
            </a:r>
            <a:r>
              <a:rPr lang="it-IT" dirty="0" smtClean="0"/>
              <a:t> </a:t>
            </a:r>
            <a:r>
              <a:rPr lang="it-IT" dirty="0" err="1" smtClean="0"/>
              <a:t>playing</a:t>
            </a:r>
            <a:r>
              <a:rPr lang="it-IT" dirty="0" smtClean="0"/>
              <a:t> a </a:t>
            </a:r>
            <a:r>
              <a:rPr lang="it-IT" dirty="0" err="1" smtClean="0"/>
              <a:t>prominent</a:t>
            </a:r>
            <a:r>
              <a:rPr lang="it-IT" dirty="0" smtClean="0"/>
              <a:t> </a:t>
            </a:r>
            <a:r>
              <a:rPr lang="it-IT" dirty="0" err="1" smtClean="0"/>
              <a:t>role</a:t>
            </a:r>
            <a:r>
              <a:rPr lang="it-IT" dirty="0" smtClean="0"/>
              <a:t> in the </a:t>
            </a:r>
            <a:r>
              <a:rPr lang="it-IT" dirty="0" err="1" smtClean="0"/>
              <a:t>world’s</a:t>
            </a:r>
            <a:r>
              <a:rPr lang="it-IT" dirty="0" smtClean="0"/>
              <a:t> </a:t>
            </a:r>
            <a:r>
              <a:rPr lang="it-IT" dirty="0" err="1" smtClean="0"/>
              <a:t>financial</a:t>
            </a:r>
            <a:r>
              <a:rPr lang="it-IT" dirty="0" smtClean="0"/>
              <a:t> </a:t>
            </a:r>
            <a:r>
              <a:rPr lang="it-IT" dirty="0" err="1" smtClean="0"/>
              <a:t>system</a:t>
            </a:r>
            <a:r>
              <a:rPr lang="it-IT" dirty="0" smtClean="0"/>
              <a:t>.  50% of </a:t>
            </a:r>
            <a:r>
              <a:rPr lang="it-IT" dirty="0" err="1" smtClean="0"/>
              <a:t>all</a:t>
            </a:r>
            <a:r>
              <a:rPr lang="it-IT" dirty="0" smtClean="0"/>
              <a:t> </a:t>
            </a:r>
            <a:r>
              <a:rPr lang="it-IT" dirty="0" err="1" smtClean="0"/>
              <a:t>payments</a:t>
            </a:r>
            <a:r>
              <a:rPr lang="it-IT" dirty="0" smtClean="0"/>
              <a:t> </a:t>
            </a:r>
            <a:r>
              <a:rPr lang="it-IT" dirty="0" err="1" smtClean="0"/>
              <a:t>were</a:t>
            </a:r>
            <a:r>
              <a:rPr lang="it-IT" dirty="0" smtClean="0"/>
              <a:t> in sterling.</a:t>
            </a:r>
          </a:p>
          <a:p>
            <a:pPr marL="0" indent="0">
              <a:buNone/>
            </a:pPr>
            <a:endParaRPr lang="it-IT" dirty="0"/>
          </a:p>
        </p:txBody>
      </p:sp>
    </p:spTree>
    <p:extLst>
      <p:ext uri="{BB962C8B-B14F-4D97-AF65-F5344CB8AC3E}">
        <p14:creationId xmlns:p14="http://schemas.microsoft.com/office/powerpoint/2010/main" val="29375507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5069760"/>
          </a:xfrm>
        </p:spPr>
        <p:txBody>
          <a:bodyPr>
            <a:normAutofit/>
          </a:bodyPr>
          <a:lstStyle/>
          <a:p>
            <a:r>
              <a:rPr lang="it-IT" dirty="0" err="1" smtClean="0"/>
              <a:t>British</a:t>
            </a:r>
            <a:r>
              <a:rPr lang="it-IT" dirty="0" smtClean="0"/>
              <a:t> </a:t>
            </a:r>
            <a:r>
              <a:rPr lang="it-IT" dirty="0" err="1" smtClean="0"/>
              <a:t>membership</a:t>
            </a:r>
            <a:r>
              <a:rPr lang="it-IT" dirty="0" smtClean="0"/>
              <a:t> of a </a:t>
            </a:r>
            <a:r>
              <a:rPr lang="it-IT" dirty="0" err="1" smtClean="0"/>
              <a:t>European</a:t>
            </a:r>
            <a:r>
              <a:rPr lang="it-IT" dirty="0" smtClean="0"/>
              <a:t> </a:t>
            </a:r>
            <a:r>
              <a:rPr lang="it-IT" dirty="0" err="1" smtClean="0"/>
              <a:t>customs</a:t>
            </a:r>
            <a:r>
              <a:rPr lang="it-IT" dirty="0" smtClean="0"/>
              <a:t> union </a:t>
            </a:r>
            <a:r>
              <a:rPr lang="it-IT" dirty="0" err="1" smtClean="0"/>
              <a:t>was</a:t>
            </a:r>
            <a:r>
              <a:rPr lang="it-IT" dirty="0" smtClean="0"/>
              <a:t> </a:t>
            </a:r>
            <a:r>
              <a:rPr lang="it-IT" dirty="0" err="1" smtClean="0"/>
              <a:t>therefore</a:t>
            </a:r>
            <a:r>
              <a:rPr lang="it-IT" dirty="0" smtClean="0"/>
              <a:t> </a:t>
            </a:r>
            <a:r>
              <a:rPr lang="it-IT" dirty="0" err="1" smtClean="0"/>
              <a:t>regarded</a:t>
            </a:r>
            <a:r>
              <a:rPr lang="it-IT" dirty="0" smtClean="0"/>
              <a:t> </a:t>
            </a:r>
            <a:r>
              <a:rPr lang="it-IT" dirty="0" err="1" smtClean="0"/>
              <a:t>as</a:t>
            </a:r>
            <a:r>
              <a:rPr lang="it-IT" dirty="0" smtClean="0"/>
              <a:t> </a:t>
            </a:r>
            <a:r>
              <a:rPr lang="it-IT" dirty="0" err="1" smtClean="0"/>
              <a:t>unacceptable</a:t>
            </a:r>
            <a:r>
              <a:rPr lang="it-IT" dirty="0" smtClean="0"/>
              <a:t>.</a:t>
            </a:r>
            <a:endParaRPr lang="it-IT" dirty="0"/>
          </a:p>
        </p:txBody>
      </p:sp>
    </p:spTree>
    <p:extLst>
      <p:ext uri="{BB962C8B-B14F-4D97-AF65-F5344CB8AC3E}">
        <p14:creationId xmlns:p14="http://schemas.microsoft.com/office/powerpoint/2010/main" val="24205067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5430368"/>
          </a:xfrm>
        </p:spPr>
        <p:txBody>
          <a:bodyPr>
            <a:normAutofit/>
          </a:bodyPr>
          <a:lstStyle/>
          <a:p>
            <a:r>
              <a:rPr lang="it-IT" dirty="0" err="1" smtClean="0"/>
              <a:t>It</a:t>
            </a:r>
            <a:r>
              <a:rPr lang="it-IT" dirty="0" smtClean="0"/>
              <a:t> </a:t>
            </a:r>
            <a:r>
              <a:rPr lang="it-IT" dirty="0" err="1" smtClean="0"/>
              <a:t>would</a:t>
            </a:r>
            <a:r>
              <a:rPr lang="it-IT" dirty="0" smtClean="0"/>
              <a:t> </a:t>
            </a:r>
            <a:r>
              <a:rPr lang="it-IT" dirty="0" err="1" smtClean="0"/>
              <a:t>undermine</a:t>
            </a:r>
            <a:r>
              <a:rPr lang="it-IT" dirty="0" smtClean="0"/>
              <a:t> the </a:t>
            </a:r>
            <a:r>
              <a:rPr lang="it-IT" dirty="0" err="1" smtClean="0"/>
              <a:t>British</a:t>
            </a:r>
            <a:r>
              <a:rPr lang="it-IT" dirty="0" smtClean="0"/>
              <a:t> </a:t>
            </a:r>
            <a:r>
              <a:rPr lang="it-IT" dirty="0" err="1" smtClean="0"/>
              <a:t>preference</a:t>
            </a:r>
            <a:r>
              <a:rPr lang="it-IT" dirty="0" smtClean="0"/>
              <a:t> for a ‘</a:t>
            </a:r>
            <a:r>
              <a:rPr lang="it-IT" dirty="0" err="1" smtClean="0"/>
              <a:t>one</a:t>
            </a:r>
            <a:r>
              <a:rPr lang="it-IT" dirty="0" smtClean="0"/>
              <a:t> world’ trading </a:t>
            </a:r>
            <a:r>
              <a:rPr lang="it-IT" dirty="0" err="1" smtClean="0"/>
              <a:t>system</a:t>
            </a:r>
            <a:r>
              <a:rPr lang="it-IT" dirty="0" smtClean="0"/>
              <a:t> </a:t>
            </a:r>
            <a:r>
              <a:rPr lang="it-IT" dirty="0" err="1" smtClean="0"/>
              <a:t>including</a:t>
            </a:r>
            <a:r>
              <a:rPr lang="it-IT" dirty="0" smtClean="0"/>
              <a:t> the Commonwealth, North America and Europe.</a:t>
            </a:r>
            <a:endParaRPr lang="it-IT" dirty="0"/>
          </a:p>
        </p:txBody>
      </p:sp>
    </p:spTree>
    <p:extLst>
      <p:ext uri="{BB962C8B-B14F-4D97-AF65-F5344CB8AC3E}">
        <p14:creationId xmlns:p14="http://schemas.microsoft.com/office/powerpoint/2010/main" val="29366806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735169" y="1987863"/>
            <a:ext cx="10515600" cy="2403833"/>
          </a:xfrm>
        </p:spPr>
        <p:txBody>
          <a:bodyPr>
            <a:normAutofit fontScale="90000"/>
          </a:bodyPr>
          <a:lstStyle/>
          <a:p>
            <a:r>
              <a:rPr lang="it-IT" dirty="0" err="1" smtClean="0"/>
              <a:t>Any</a:t>
            </a:r>
            <a:r>
              <a:rPr lang="it-IT" dirty="0" smtClean="0"/>
              <a:t> </a:t>
            </a:r>
            <a:r>
              <a:rPr lang="it-IT" dirty="0" err="1" smtClean="0"/>
              <a:t>attempt</a:t>
            </a:r>
            <a:r>
              <a:rPr lang="it-IT" dirty="0" smtClean="0"/>
              <a:t> to merge </a:t>
            </a:r>
            <a:r>
              <a:rPr lang="it-IT" dirty="0" err="1" smtClean="0"/>
              <a:t>this</a:t>
            </a:r>
            <a:r>
              <a:rPr lang="it-IT" dirty="0" smtClean="0"/>
              <a:t> </a:t>
            </a:r>
            <a:r>
              <a:rPr lang="it-IT" dirty="0" err="1" smtClean="0"/>
              <a:t>imperialist</a:t>
            </a:r>
            <a:r>
              <a:rPr lang="it-IT" dirty="0" smtClean="0"/>
              <a:t> and </a:t>
            </a:r>
            <a:r>
              <a:rPr lang="it-IT" dirty="0" err="1" smtClean="0"/>
              <a:t>protectionist</a:t>
            </a:r>
            <a:r>
              <a:rPr lang="it-IT" dirty="0" smtClean="0"/>
              <a:t> </a:t>
            </a:r>
            <a:r>
              <a:rPr lang="it-IT" dirty="0" err="1" smtClean="0"/>
              <a:t>system</a:t>
            </a:r>
            <a:r>
              <a:rPr lang="it-IT" dirty="0" smtClean="0"/>
              <a:t> with a </a:t>
            </a:r>
            <a:r>
              <a:rPr lang="it-IT" dirty="0" err="1" smtClean="0"/>
              <a:t>European</a:t>
            </a:r>
            <a:r>
              <a:rPr lang="it-IT" dirty="0" smtClean="0"/>
              <a:t> </a:t>
            </a:r>
            <a:r>
              <a:rPr lang="it-IT" dirty="0" err="1" smtClean="0"/>
              <a:t>customs</a:t>
            </a:r>
            <a:r>
              <a:rPr lang="it-IT" dirty="0" smtClean="0"/>
              <a:t> union </a:t>
            </a:r>
            <a:r>
              <a:rPr lang="it-IT" dirty="0" err="1" smtClean="0"/>
              <a:t>would</a:t>
            </a:r>
            <a:r>
              <a:rPr lang="it-IT" dirty="0" smtClean="0"/>
              <a:t> </a:t>
            </a:r>
            <a:r>
              <a:rPr lang="it-IT" dirty="0" err="1" smtClean="0"/>
              <a:t>mean</a:t>
            </a:r>
            <a:r>
              <a:rPr lang="it-IT" dirty="0" smtClean="0"/>
              <a:t> a net </a:t>
            </a:r>
            <a:r>
              <a:rPr lang="it-IT" dirty="0" err="1" smtClean="0"/>
              <a:t>loss</a:t>
            </a:r>
            <a:r>
              <a:rPr lang="it-IT" dirty="0" smtClean="0"/>
              <a:t> for </a:t>
            </a:r>
            <a:r>
              <a:rPr lang="it-IT" dirty="0" err="1" smtClean="0"/>
              <a:t>British</a:t>
            </a:r>
            <a:r>
              <a:rPr lang="it-IT" dirty="0" smtClean="0"/>
              <a:t> </a:t>
            </a:r>
            <a:r>
              <a:rPr lang="it-IT" dirty="0" err="1" smtClean="0"/>
              <a:t>exporters</a:t>
            </a:r>
            <a:r>
              <a:rPr lang="it-IT" dirty="0" smtClean="0"/>
              <a:t> and for </a:t>
            </a:r>
            <a:r>
              <a:rPr lang="it-IT" dirty="0" err="1" smtClean="0"/>
              <a:t>British</a:t>
            </a:r>
            <a:r>
              <a:rPr lang="it-IT" dirty="0" smtClean="0"/>
              <a:t> management of the sterling area.</a:t>
            </a:r>
            <a:endParaRPr lang="it-IT" dirty="0"/>
          </a:p>
        </p:txBody>
      </p:sp>
    </p:spTree>
    <p:extLst>
      <p:ext uri="{BB962C8B-B14F-4D97-AF65-F5344CB8AC3E}">
        <p14:creationId xmlns:p14="http://schemas.microsoft.com/office/powerpoint/2010/main" val="4328735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4361421"/>
          </a:xfrm>
        </p:spPr>
        <p:txBody>
          <a:bodyPr>
            <a:normAutofit/>
          </a:bodyPr>
          <a:lstStyle/>
          <a:p>
            <a:r>
              <a:rPr lang="it-IT" dirty="0" err="1" smtClean="0"/>
              <a:t>Throughout</a:t>
            </a:r>
            <a:r>
              <a:rPr lang="it-IT" dirty="0" smtClean="0"/>
              <a:t> the 1950s, the precise impact of the Commonwealth on the </a:t>
            </a:r>
            <a:r>
              <a:rPr lang="it-IT" dirty="0" err="1" smtClean="0"/>
              <a:t>making</a:t>
            </a:r>
            <a:r>
              <a:rPr lang="it-IT" dirty="0" smtClean="0"/>
              <a:t> of </a:t>
            </a:r>
            <a:r>
              <a:rPr lang="it-IT" dirty="0" err="1" smtClean="0"/>
              <a:t>British</a:t>
            </a:r>
            <a:r>
              <a:rPr lang="it-IT" dirty="0" smtClean="0"/>
              <a:t> </a:t>
            </a:r>
            <a:r>
              <a:rPr lang="it-IT" dirty="0" err="1" smtClean="0"/>
              <a:t>foreign</a:t>
            </a:r>
            <a:r>
              <a:rPr lang="it-IT" dirty="0" smtClean="0"/>
              <a:t> policy </a:t>
            </a:r>
            <a:r>
              <a:rPr lang="it-IT" dirty="0" err="1" smtClean="0"/>
              <a:t>towards</a:t>
            </a:r>
            <a:r>
              <a:rPr lang="it-IT" dirty="0" smtClean="0"/>
              <a:t> the </a:t>
            </a:r>
            <a:r>
              <a:rPr lang="it-IT" dirty="0" err="1" smtClean="0"/>
              <a:t>emerging</a:t>
            </a:r>
            <a:r>
              <a:rPr lang="it-IT" dirty="0" smtClean="0"/>
              <a:t> EC </a:t>
            </a:r>
            <a:r>
              <a:rPr lang="it-IT" dirty="0" err="1" smtClean="0"/>
              <a:t>was</a:t>
            </a:r>
            <a:r>
              <a:rPr lang="it-IT" dirty="0" smtClean="0"/>
              <a:t> </a:t>
            </a:r>
            <a:r>
              <a:rPr lang="it-IT" dirty="0" err="1" smtClean="0"/>
              <a:t>immeasurable</a:t>
            </a:r>
            <a:r>
              <a:rPr lang="it-IT" dirty="0" smtClean="0"/>
              <a:t>.</a:t>
            </a:r>
            <a:endParaRPr lang="it-IT" dirty="0"/>
          </a:p>
        </p:txBody>
      </p:sp>
    </p:spTree>
    <p:extLst>
      <p:ext uri="{BB962C8B-B14F-4D97-AF65-F5344CB8AC3E}">
        <p14:creationId xmlns:p14="http://schemas.microsoft.com/office/powerpoint/2010/main" val="4253215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3665962"/>
          </a:xfrm>
        </p:spPr>
        <p:txBody>
          <a:bodyPr>
            <a:normAutofit/>
          </a:bodyPr>
          <a:lstStyle/>
          <a:p>
            <a:r>
              <a:rPr lang="it-IT" dirty="0" smtClean="0"/>
              <a:t>For </a:t>
            </a:r>
            <a:r>
              <a:rPr lang="it-IT" dirty="0" err="1" smtClean="0"/>
              <a:t>these</a:t>
            </a:r>
            <a:r>
              <a:rPr lang="it-IT" dirty="0" smtClean="0"/>
              <a:t> </a:t>
            </a:r>
            <a:r>
              <a:rPr lang="it-IT" dirty="0" err="1" smtClean="0"/>
              <a:t>reasons</a:t>
            </a:r>
            <a:r>
              <a:rPr lang="it-IT" dirty="0" smtClean="0"/>
              <a:t> the </a:t>
            </a:r>
            <a:r>
              <a:rPr lang="it-IT" dirty="0" err="1" smtClean="0"/>
              <a:t>dramatic</a:t>
            </a:r>
            <a:r>
              <a:rPr lang="it-IT" dirty="0" smtClean="0"/>
              <a:t> </a:t>
            </a:r>
            <a:r>
              <a:rPr lang="it-IT" dirty="0" err="1" smtClean="0"/>
              <a:t>economic</a:t>
            </a:r>
            <a:r>
              <a:rPr lang="it-IT" dirty="0" smtClean="0"/>
              <a:t> </a:t>
            </a:r>
            <a:r>
              <a:rPr lang="it-IT" dirty="0" err="1" smtClean="0"/>
              <a:t>downturn</a:t>
            </a:r>
            <a:r>
              <a:rPr lang="it-IT" dirty="0" smtClean="0"/>
              <a:t> of the UK economy </a:t>
            </a:r>
            <a:r>
              <a:rPr lang="it-IT" dirty="0" err="1" smtClean="0"/>
              <a:t>after</a:t>
            </a:r>
            <a:r>
              <a:rPr lang="it-IT" dirty="0" smtClean="0"/>
              <a:t> the war </a:t>
            </a:r>
            <a:r>
              <a:rPr lang="it-IT" dirty="0" err="1" smtClean="0"/>
              <a:t>increased</a:t>
            </a:r>
            <a:r>
              <a:rPr lang="it-IT" dirty="0" smtClean="0"/>
              <a:t> the </a:t>
            </a:r>
            <a:r>
              <a:rPr lang="it-IT" dirty="0" err="1" smtClean="0"/>
              <a:t>argument</a:t>
            </a:r>
            <a:r>
              <a:rPr lang="it-IT" dirty="0" smtClean="0"/>
              <a:t> </a:t>
            </a:r>
            <a:r>
              <a:rPr lang="it-IT" dirty="0" err="1" smtClean="0"/>
              <a:t>against</a:t>
            </a:r>
            <a:r>
              <a:rPr lang="it-IT" dirty="0" smtClean="0"/>
              <a:t> </a:t>
            </a:r>
            <a:r>
              <a:rPr lang="it-IT" dirty="0" err="1" smtClean="0"/>
              <a:t>membership</a:t>
            </a:r>
            <a:r>
              <a:rPr lang="it-IT" dirty="0" smtClean="0"/>
              <a:t> of a </a:t>
            </a:r>
            <a:r>
              <a:rPr lang="it-IT" dirty="0" err="1" smtClean="0"/>
              <a:t>European</a:t>
            </a:r>
            <a:r>
              <a:rPr lang="it-IT" dirty="0" smtClean="0"/>
              <a:t> </a:t>
            </a:r>
            <a:r>
              <a:rPr lang="it-IT" dirty="0" err="1" smtClean="0"/>
              <a:t>customs</a:t>
            </a:r>
            <a:r>
              <a:rPr lang="it-IT" dirty="0" smtClean="0"/>
              <a:t> union </a:t>
            </a:r>
            <a:r>
              <a:rPr lang="it-IT" dirty="0" err="1" smtClean="0"/>
              <a:t>even</a:t>
            </a:r>
            <a:r>
              <a:rPr lang="it-IT" dirty="0" smtClean="0"/>
              <a:t> more.</a:t>
            </a:r>
            <a:endParaRPr lang="it-IT" dirty="0"/>
          </a:p>
        </p:txBody>
      </p:sp>
    </p:spTree>
    <p:extLst>
      <p:ext uri="{BB962C8B-B14F-4D97-AF65-F5344CB8AC3E}">
        <p14:creationId xmlns:p14="http://schemas.microsoft.com/office/powerpoint/2010/main" val="20878261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dirty="0" smtClean="0"/>
              <a:t>The </a:t>
            </a:r>
            <a:r>
              <a:rPr lang="en-US" dirty="0"/>
              <a:t>public are already turning against Brexit. When will Theresa May listen?</a:t>
            </a:r>
            <a:br>
              <a:rPr lang="en-US" dirty="0"/>
            </a:br>
            <a:r>
              <a:rPr lang="en-US" dirty="0"/>
              <a:t/>
            </a:r>
            <a:br>
              <a:rPr lang="en-US" dirty="0"/>
            </a:b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The Brussels Summit 20/10/2016</a:t>
            </a:r>
          </a:p>
          <a:p>
            <a:pPr marL="0" indent="0">
              <a:buNone/>
            </a:pPr>
            <a:r>
              <a:rPr lang="en-US" dirty="0" smtClean="0"/>
              <a:t>If </a:t>
            </a:r>
            <a:r>
              <a:rPr lang="en-US" dirty="0"/>
              <a:t>Britain wants to opt out of fundamental obligations, it can’t opt into fundamental rights. Irritation built up over years at the UK demanding exceptional treatment had Luxembourg’s prime minister, Xavier </a:t>
            </a:r>
            <a:r>
              <a:rPr lang="en-US" dirty="0" err="1"/>
              <a:t>Bettel</a:t>
            </a:r>
            <a:r>
              <a:rPr lang="en-US" dirty="0"/>
              <a:t>, echoing the rest: “Before they were in, and they had many opt-outs. Now they want to be out, with many opt-ins</a:t>
            </a:r>
            <a:r>
              <a:rPr lang="en-US" dirty="0" smtClean="0"/>
              <a:t>.”</a:t>
            </a:r>
          </a:p>
          <a:p>
            <a:pPr marL="0" indent="0">
              <a:buNone/>
            </a:pPr>
            <a:r>
              <a:rPr lang="en-US" dirty="0" smtClean="0"/>
              <a:t>The Guardian (21/10/2016)</a:t>
            </a:r>
            <a:endParaRPr lang="it-IT" dirty="0"/>
          </a:p>
        </p:txBody>
      </p:sp>
    </p:spTree>
    <p:extLst>
      <p:ext uri="{BB962C8B-B14F-4D97-AF65-F5344CB8AC3E}">
        <p14:creationId xmlns:p14="http://schemas.microsoft.com/office/powerpoint/2010/main" val="9394060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Times </a:t>
            </a:r>
            <a:r>
              <a:rPr lang="it-IT" dirty="0" err="1" smtClean="0"/>
              <a:t>were</a:t>
            </a:r>
            <a:r>
              <a:rPr lang="it-IT" dirty="0" smtClean="0"/>
              <a:t> </a:t>
            </a:r>
            <a:r>
              <a:rPr lang="it-IT" dirty="0" err="1" smtClean="0"/>
              <a:t>changing</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err="1" smtClean="0"/>
              <a:t>During</a:t>
            </a:r>
            <a:r>
              <a:rPr lang="it-IT" dirty="0" smtClean="0"/>
              <a:t> the 1960s the EC </a:t>
            </a:r>
            <a:r>
              <a:rPr lang="it-IT" dirty="0" err="1" smtClean="0"/>
              <a:t>stagnated</a:t>
            </a:r>
            <a:r>
              <a:rPr lang="it-IT" dirty="0" smtClean="0"/>
              <a:t> </a:t>
            </a:r>
            <a:r>
              <a:rPr lang="it-IT" dirty="0" err="1" smtClean="0"/>
              <a:t>politically</a:t>
            </a:r>
            <a:r>
              <a:rPr lang="it-IT" dirty="0" smtClean="0"/>
              <a:t> due to </a:t>
            </a:r>
            <a:r>
              <a:rPr lang="it-IT" dirty="0" err="1" smtClean="0"/>
              <a:t>opposition</a:t>
            </a:r>
            <a:r>
              <a:rPr lang="it-IT" dirty="0" smtClean="0"/>
              <a:t> to de </a:t>
            </a:r>
            <a:r>
              <a:rPr lang="it-IT" dirty="0" err="1" smtClean="0"/>
              <a:t>Gaulle’s</a:t>
            </a:r>
            <a:r>
              <a:rPr lang="it-IT" dirty="0" smtClean="0"/>
              <a:t> </a:t>
            </a:r>
            <a:r>
              <a:rPr lang="it-IT" dirty="0" err="1" smtClean="0"/>
              <a:t>policies</a:t>
            </a:r>
            <a:r>
              <a:rPr lang="it-IT" dirty="0" smtClean="0"/>
              <a:t>.</a:t>
            </a:r>
          </a:p>
          <a:p>
            <a:pPr marL="0" indent="0">
              <a:buNone/>
            </a:pPr>
            <a:endParaRPr lang="it-IT" dirty="0"/>
          </a:p>
          <a:p>
            <a:pPr marL="0" indent="0">
              <a:buNone/>
            </a:pPr>
            <a:r>
              <a:rPr lang="it-IT" dirty="0" smtClean="0"/>
              <a:t>De Gaulle </a:t>
            </a:r>
            <a:r>
              <a:rPr lang="en-US" dirty="0" smtClean="0"/>
              <a:t>believed in </a:t>
            </a:r>
            <a:r>
              <a:rPr lang="en-US" dirty="0" err="1"/>
              <a:t>intergovernmentalism</a:t>
            </a:r>
            <a:r>
              <a:rPr lang="en-US" dirty="0"/>
              <a:t>, or the integration of Europe </a:t>
            </a:r>
            <a:r>
              <a:rPr lang="en-US" dirty="0" smtClean="0"/>
              <a:t>with each </a:t>
            </a:r>
            <a:r>
              <a:rPr lang="en-US" dirty="0"/>
              <a:t>nation </a:t>
            </a:r>
            <a:r>
              <a:rPr lang="en-US" dirty="0" smtClean="0"/>
              <a:t>having </a:t>
            </a:r>
            <a:r>
              <a:rPr lang="en-US" dirty="0"/>
              <a:t>a say on policy, such as states within the United States </a:t>
            </a:r>
            <a:r>
              <a:rPr lang="en-US" dirty="0" smtClean="0"/>
              <a:t>do.</a:t>
            </a:r>
          </a:p>
          <a:p>
            <a:pPr marL="0" indent="0">
              <a:buNone/>
            </a:pPr>
            <a:endParaRPr lang="en-US" dirty="0"/>
          </a:p>
          <a:p>
            <a:pPr marL="0" indent="0">
              <a:buNone/>
            </a:pPr>
            <a:r>
              <a:rPr lang="en-US" dirty="0" smtClean="0"/>
              <a:t>The other five members were more </a:t>
            </a:r>
            <a:r>
              <a:rPr lang="en-US" dirty="0" err="1" smtClean="0"/>
              <a:t>favourable</a:t>
            </a:r>
            <a:r>
              <a:rPr lang="en-US" dirty="0" smtClean="0"/>
              <a:t> </a:t>
            </a:r>
            <a:r>
              <a:rPr lang="en-US" dirty="0"/>
              <a:t>towards </a:t>
            </a:r>
            <a:r>
              <a:rPr lang="en-US" dirty="0" err="1"/>
              <a:t>supranationalism</a:t>
            </a:r>
            <a:r>
              <a:rPr lang="en-US" dirty="0"/>
              <a:t>, or having an entity above the nations within the European Commission to determine an integrated policy, such as the U.S. Federal government is to </a:t>
            </a:r>
            <a:r>
              <a:rPr lang="en-US" dirty="0" smtClean="0"/>
              <a:t>each of the </a:t>
            </a:r>
            <a:r>
              <a:rPr lang="en-US" dirty="0"/>
              <a:t>50 </a:t>
            </a:r>
            <a:r>
              <a:rPr lang="en-US" dirty="0" smtClean="0"/>
              <a:t>states</a:t>
            </a:r>
            <a:r>
              <a:rPr lang="en-US" dirty="0"/>
              <a:t>.</a:t>
            </a:r>
            <a:endParaRPr lang="it-IT" dirty="0"/>
          </a:p>
        </p:txBody>
      </p:sp>
    </p:spTree>
    <p:extLst>
      <p:ext uri="{BB962C8B-B14F-4D97-AF65-F5344CB8AC3E}">
        <p14:creationId xmlns:p14="http://schemas.microsoft.com/office/powerpoint/2010/main" val="5652249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Enlargement</a:t>
            </a:r>
            <a:endParaRPr lang="it-IT" dirty="0"/>
          </a:p>
        </p:txBody>
      </p:sp>
      <p:sp>
        <p:nvSpPr>
          <p:cNvPr id="3" name="Segnaposto contenuto 2"/>
          <p:cNvSpPr>
            <a:spLocks noGrp="1"/>
          </p:cNvSpPr>
          <p:nvPr>
            <p:ph idx="1"/>
          </p:nvPr>
        </p:nvSpPr>
        <p:spPr/>
        <p:txBody>
          <a:bodyPr/>
          <a:lstStyle/>
          <a:p>
            <a:pPr marL="0" indent="0">
              <a:buNone/>
            </a:pPr>
            <a:r>
              <a:rPr lang="it-IT" dirty="0" smtClean="0"/>
              <a:t>De Gaulle </a:t>
            </a:r>
            <a:r>
              <a:rPr lang="it-IT" dirty="0" err="1" smtClean="0"/>
              <a:t>resigned</a:t>
            </a:r>
            <a:r>
              <a:rPr lang="it-IT" dirty="0" smtClean="0"/>
              <a:t> </a:t>
            </a:r>
            <a:r>
              <a:rPr lang="it-IT" dirty="0" err="1" smtClean="0"/>
              <a:t>as</a:t>
            </a:r>
            <a:r>
              <a:rPr lang="it-IT" dirty="0" smtClean="0"/>
              <a:t> </a:t>
            </a:r>
            <a:r>
              <a:rPr lang="it-IT" dirty="0" err="1" smtClean="0"/>
              <a:t>president</a:t>
            </a:r>
            <a:r>
              <a:rPr lang="it-IT" dirty="0" smtClean="0"/>
              <a:t> in1969 in </a:t>
            </a:r>
            <a:r>
              <a:rPr lang="it-IT" dirty="0" err="1" smtClean="0"/>
              <a:t>disagreement</a:t>
            </a:r>
            <a:r>
              <a:rPr lang="it-IT" dirty="0" smtClean="0"/>
              <a:t> with the </a:t>
            </a:r>
            <a:r>
              <a:rPr lang="it-IT" dirty="0" err="1" smtClean="0"/>
              <a:t>prevalent</a:t>
            </a:r>
            <a:r>
              <a:rPr lang="it-IT" dirty="0" smtClean="0"/>
              <a:t> </a:t>
            </a:r>
            <a:r>
              <a:rPr lang="it-IT" dirty="0" err="1" smtClean="0"/>
              <a:t>choice</a:t>
            </a:r>
            <a:r>
              <a:rPr lang="it-IT" dirty="0" smtClean="0"/>
              <a:t> of </a:t>
            </a:r>
            <a:r>
              <a:rPr lang="it-IT" dirty="0" err="1" smtClean="0"/>
              <a:t>giving</a:t>
            </a:r>
            <a:r>
              <a:rPr lang="it-IT" dirty="0" smtClean="0"/>
              <a:t> the EEC a </a:t>
            </a:r>
            <a:r>
              <a:rPr lang="it-IT" dirty="0" err="1" smtClean="0"/>
              <a:t>supranational</a:t>
            </a:r>
            <a:r>
              <a:rPr lang="it-IT" dirty="0" smtClean="0"/>
              <a:t> </a:t>
            </a:r>
            <a:r>
              <a:rPr lang="it-IT" dirty="0" err="1" smtClean="0"/>
              <a:t>structure</a:t>
            </a:r>
            <a:r>
              <a:rPr lang="it-IT" dirty="0" smtClean="0"/>
              <a:t>.</a:t>
            </a:r>
          </a:p>
          <a:p>
            <a:pPr marL="0" indent="0">
              <a:buNone/>
            </a:pPr>
            <a:endParaRPr lang="it-IT" dirty="0"/>
          </a:p>
          <a:p>
            <a:pPr marL="0" indent="0">
              <a:buNone/>
            </a:pPr>
            <a:r>
              <a:rPr lang="it-IT" dirty="0" smtClean="0"/>
              <a:t>With </a:t>
            </a:r>
            <a:r>
              <a:rPr lang="it-IT" dirty="0" err="1" smtClean="0"/>
              <a:t>his</a:t>
            </a:r>
            <a:r>
              <a:rPr lang="it-IT" dirty="0" smtClean="0"/>
              <a:t> </a:t>
            </a:r>
            <a:r>
              <a:rPr lang="it-IT" dirty="0" err="1" smtClean="0"/>
              <a:t>resignation</a:t>
            </a:r>
            <a:r>
              <a:rPr lang="it-IT" dirty="0" smtClean="0"/>
              <a:t> </a:t>
            </a:r>
            <a:r>
              <a:rPr lang="it-IT" dirty="0" err="1" smtClean="0"/>
              <a:t>circumstances</a:t>
            </a:r>
            <a:r>
              <a:rPr lang="it-IT" dirty="0" smtClean="0"/>
              <a:t> </a:t>
            </a:r>
            <a:r>
              <a:rPr lang="it-IT" dirty="0" err="1" smtClean="0"/>
              <a:t>changed</a:t>
            </a:r>
            <a:r>
              <a:rPr lang="it-IT" dirty="0" smtClean="0"/>
              <a:t> and </a:t>
            </a:r>
            <a:r>
              <a:rPr lang="it-IT" dirty="0" err="1" smtClean="0"/>
              <a:t>integration</a:t>
            </a:r>
            <a:r>
              <a:rPr lang="it-IT" dirty="0" smtClean="0"/>
              <a:t> </a:t>
            </a:r>
            <a:r>
              <a:rPr lang="it-IT" dirty="0" err="1" smtClean="0"/>
              <a:t>was</a:t>
            </a:r>
            <a:r>
              <a:rPr lang="it-IT" dirty="0" smtClean="0"/>
              <a:t> </a:t>
            </a:r>
            <a:r>
              <a:rPr lang="it-IT" dirty="0" err="1" smtClean="0"/>
              <a:t>relaunched</a:t>
            </a:r>
            <a:r>
              <a:rPr lang="it-IT" dirty="0" smtClean="0"/>
              <a:t>.</a:t>
            </a:r>
          </a:p>
          <a:p>
            <a:pPr marL="0" indent="0">
              <a:buNone/>
            </a:pPr>
            <a:endParaRPr lang="it-IT" dirty="0"/>
          </a:p>
          <a:p>
            <a:pPr marL="0" indent="0">
              <a:buNone/>
            </a:pPr>
            <a:r>
              <a:rPr lang="it-IT" dirty="0" smtClean="0"/>
              <a:t>And </a:t>
            </a:r>
            <a:r>
              <a:rPr lang="it-IT" dirty="0" err="1" smtClean="0"/>
              <a:t>enlargement</a:t>
            </a:r>
            <a:r>
              <a:rPr lang="it-IT" dirty="0" smtClean="0"/>
              <a:t> </a:t>
            </a:r>
            <a:r>
              <a:rPr lang="it-IT" dirty="0" err="1" smtClean="0"/>
              <a:t>returned</a:t>
            </a:r>
            <a:r>
              <a:rPr lang="it-IT" dirty="0" smtClean="0"/>
              <a:t> to the agenda.</a:t>
            </a:r>
            <a:endParaRPr lang="it-IT" dirty="0"/>
          </a:p>
        </p:txBody>
      </p:sp>
    </p:spTree>
    <p:extLst>
      <p:ext uri="{BB962C8B-B14F-4D97-AF65-F5344CB8AC3E}">
        <p14:creationId xmlns:p14="http://schemas.microsoft.com/office/powerpoint/2010/main" val="215958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Article</a:t>
            </a:r>
            <a:r>
              <a:rPr lang="it-IT" dirty="0" smtClean="0"/>
              <a:t> </a:t>
            </a:r>
            <a:r>
              <a:rPr lang="it-IT" smtClean="0"/>
              <a:t>50 of </a:t>
            </a:r>
            <a:r>
              <a:rPr lang="it-IT" dirty="0" smtClean="0"/>
              <a:t>the </a:t>
            </a:r>
            <a:r>
              <a:rPr lang="it-IT" dirty="0" err="1" smtClean="0"/>
              <a:t>Lisbon</a:t>
            </a:r>
            <a:r>
              <a:rPr lang="it-IT" dirty="0" smtClean="0"/>
              <a:t> </a:t>
            </a:r>
            <a:r>
              <a:rPr lang="it-IT" dirty="0" err="1" smtClean="0"/>
              <a:t>Treaty</a:t>
            </a:r>
            <a:endParaRPr lang="it-IT" dirty="0"/>
          </a:p>
        </p:txBody>
      </p:sp>
      <p:sp>
        <p:nvSpPr>
          <p:cNvPr id="3" name="Segnaposto contenuto 2"/>
          <p:cNvSpPr>
            <a:spLocks noGrp="1"/>
          </p:cNvSpPr>
          <p:nvPr>
            <p:ph idx="1"/>
          </p:nvPr>
        </p:nvSpPr>
        <p:spPr>
          <a:xfrm>
            <a:off x="838200" y="1825624"/>
            <a:ext cx="10515600" cy="4950313"/>
          </a:xfrm>
        </p:spPr>
        <p:txBody>
          <a:bodyPr>
            <a:noAutofit/>
          </a:bodyPr>
          <a:lstStyle/>
          <a:p>
            <a:r>
              <a:rPr lang="en-US" sz="1600" dirty="0"/>
              <a:t>1. Any Member State may decide to withdraw from the Union in accordance with its own constitutional requirements.</a:t>
            </a:r>
            <a:br>
              <a:rPr lang="en-US" sz="1600" dirty="0"/>
            </a:br>
            <a:r>
              <a:rPr lang="en-US" sz="1600" dirty="0"/>
              <a:t/>
            </a:r>
            <a:br>
              <a:rPr lang="en-US" sz="1600" dirty="0"/>
            </a:br>
            <a:r>
              <a:rPr lang="en-US" sz="1600" dirty="0"/>
              <a:t>2. A Member State which decides to withdraw shall notify the European Council of its intention. In the light of the guidelines provided by the European Council, the Union shall negotiate and conclude an agreement with that State, setting out the arrangements for its withdrawal, taking account of the framework for its future relationship with the Union. That agreement shall be negotiated in accordance with Article 218(3) of the Treaty on the Functioning of the European Union. It shall be concluded on behalf of the Union by the Council, acting by a qualified majority, after obtaining the consent of the European Parliament.</a:t>
            </a:r>
            <a:br>
              <a:rPr lang="en-US" sz="1600" dirty="0"/>
            </a:br>
            <a:r>
              <a:rPr lang="en-US" sz="1600" dirty="0"/>
              <a:t/>
            </a:r>
            <a:br>
              <a:rPr lang="en-US" sz="1600" dirty="0"/>
            </a:br>
            <a:r>
              <a:rPr lang="en-US" sz="1600" dirty="0"/>
              <a:t>3. The Treaties shall cease to apply to the State in question from the date of entry into force of the withdrawal agreement or, failing that, two years after the notification referred to in paragraph 2, unless the European Council, in agreement with the Member State concerned, unanimously decides to extend this period.</a:t>
            </a:r>
            <a:br>
              <a:rPr lang="en-US" sz="1600" dirty="0"/>
            </a:br>
            <a:r>
              <a:rPr lang="en-US" sz="1600" dirty="0"/>
              <a:t/>
            </a:r>
            <a:br>
              <a:rPr lang="en-US" sz="1600" dirty="0"/>
            </a:br>
            <a:r>
              <a:rPr lang="en-US" sz="1600" dirty="0"/>
              <a:t>4. For the purposes of paragraphs 2 and 3, the member of the European Council or of the Council representing the withdrawing Member State shall not participate in the discussions of the European Council or Council or in decisions concerning it.</a:t>
            </a:r>
            <a:br>
              <a:rPr lang="en-US" sz="1600" dirty="0"/>
            </a:br>
            <a:r>
              <a:rPr lang="en-US" sz="1600" dirty="0"/>
              <a:t/>
            </a:r>
            <a:br>
              <a:rPr lang="en-US" sz="1600" dirty="0"/>
            </a:br>
            <a:r>
              <a:rPr lang="en-US" sz="1600" dirty="0"/>
              <a:t>A qualified majority shall be defined in accordance with Article 238(3)(b) of the Treaty on the Functioning of the European Union.</a:t>
            </a:r>
            <a:br>
              <a:rPr lang="en-US" sz="1600" dirty="0"/>
            </a:br>
            <a:r>
              <a:rPr lang="en-US" sz="1600" dirty="0"/>
              <a:t/>
            </a:r>
            <a:br>
              <a:rPr lang="en-US" sz="1600" dirty="0"/>
            </a:br>
            <a:r>
              <a:rPr lang="en-US" sz="1600" dirty="0"/>
              <a:t>5. If a State which has withdrawn from the Union asks to rejoin, its request shall be subject to the procedure referred to in Article 49.</a:t>
            </a:r>
            <a:endParaRPr lang="it-IT" sz="1600" dirty="0"/>
          </a:p>
        </p:txBody>
      </p:sp>
    </p:spTree>
    <p:extLst>
      <p:ext uri="{BB962C8B-B14F-4D97-AF65-F5344CB8AC3E}">
        <p14:creationId xmlns:p14="http://schemas.microsoft.com/office/powerpoint/2010/main" val="16629164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Enlargement</a:t>
            </a:r>
            <a:r>
              <a:rPr lang="it-IT" dirty="0" smtClean="0"/>
              <a:t> (1)</a:t>
            </a:r>
            <a:endParaRPr lang="it-IT" dirty="0"/>
          </a:p>
        </p:txBody>
      </p:sp>
      <p:sp>
        <p:nvSpPr>
          <p:cNvPr id="3" name="Segnaposto contenuto 2"/>
          <p:cNvSpPr>
            <a:spLocks noGrp="1"/>
          </p:cNvSpPr>
          <p:nvPr>
            <p:ph idx="1"/>
          </p:nvPr>
        </p:nvSpPr>
        <p:spPr/>
        <p:txBody>
          <a:bodyPr/>
          <a:lstStyle/>
          <a:p>
            <a:pPr marL="0" indent="0">
              <a:buNone/>
            </a:pPr>
            <a:r>
              <a:rPr lang="it-IT" dirty="0" err="1" smtClean="0"/>
              <a:t>Eventually</a:t>
            </a:r>
            <a:r>
              <a:rPr lang="it-IT" dirty="0" smtClean="0"/>
              <a:t>, </a:t>
            </a:r>
            <a:r>
              <a:rPr lang="it-IT" dirty="0" err="1" smtClean="0"/>
              <a:t>after</a:t>
            </a:r>
            <a:r>
              <a:rPr lang="it-IT" dirty="0" smtClean="0"/>
              <a:t> </a:t>
            </a:r>
            <a:r>
              <a:rPr lang="it-IT" dirty="0" err="1" smtClean="0"/>
              <a:t>successful</a:t>
            </a:r>
            <a:r>
              <a:rPr lang="it-IT" dirty="0" smtClean="0"/>
              <a:t> </a:t>
            </a:r>
            <a:r>
              <a:rPr lang="it-IT" dirty="0" err="1" smtClean="0"/>
              <a:t>terms</a:t>
            </a:r>
            <a:r>
              <a:rPr lang="it-IT" dirty="0" smtClean="0"/>
              <a:t> of </a:t>
            </a:r>
            <a:r>
              <a:rPr lang="it-IT" dirty="0" err="1" smtClean="0"/>
              <a:t>membership</a:t>
            </a:r>
            <a:r>
              <a:rPr lang="it-IT" dirty="0" smtClean="0"/>
              <a:t> </a:t>
            </a:r>
            <a:r>
              <a:rPr lang="it-IT" dirty="0" err="1" smtClean="0"/>
              <a:t>had</a:t>
            </a:r>
            <a:r>
              <a:rPr lang="it-IT" dirty="0" smtClean="0"/>
              <a:t> </a:t>
            </a:r>
            <a:r>
              <a:rPr lang="it-IT" dirty="0" err="1" smtClean="0"/>
              <a:t>been</a:t>
            </a:r>
            <a:r>
              <a:rPr lang="it-IT" dirty="0" smtClean="0"/>
              <a:t> </a:t>
            </a:r>
            <a:r>
              <a:rPr lang="it-IT" dirty="0" err="1" smtClean="0"/>
              <a:t>negotiated</a:t>
            </a:r>
            <a:r>
              <a:rPr lang="it-IT" dirty="0" smtClean="0"/>
              <a:t>, the </a:t>
            </a:r>
            <a:r>
              <a:rPr lang="it-IT" dirty="0" smtClean="0"/>
              <a:t>first</a:t>
            </a:r>
            <a:r>
              <a:rPr lang="it-IT" dirty="0" smtClean="0"/>
              <a:t> </a:t>
            </a:r>
            <a:r>
              <a:rPr lang="it-IT" dirty="0" err="1" smtClean="0"/>
              <a:t>enlargement</a:t>
            </a:r>
            <a:r>
              <a:rPr lang="it-IT" dirty="0" smtClean="0"/>
              <a:t> </a:t>
            </a:r>
            <a:r>
              <a:rPr lang="it-IT" dirty="0" err="1" smtClean="0"/>
              <a:t>took</a:t>
            </a:r>
            <a:r>
              <a:rPr lang="it-IT" dirty="0" smtClean="0"/>
              <a:t> </a:t>
            </a:r>
            <a:r>
              <a:rPr lang="it-IT" dirty="0" err="1" smtClean="0"/>
              <a:t>place</a:t>
            </a:r>
            <a:r>
              <a:rPr lang="it-IT" dirty="0" smtClean="0"/>
              <a:t> in 1973 with the UK, </a:t>
            </a:r>
            <a:r>
              <a:rPr lang="it-IT" dirty="0" err="1" smtClean="0"/>
              <a:t>Ireland</a:t>
            </a:r>
            <a:r>
              <a:rPr lang="it-IT" dirty="0" smtClean="0"/>
              <a:t> and </a:t>
            </a:r>
            <a:r>
              <a:rPr lang="it-IT" dirty="0" err="1" smtClean="0"/>
              <a:t>Denmark</a:t>
            </a:r>
            <a:r>
              <a:rPr lang="it-IT" dirty="0" smtClean="0"/>
              <a:t> </a:t>
            </a:r>
            <a:r>
              <a:rPr lang="it-IT" dirty="0" err="1" smtClean="0"/>
              <a:t>acceding</a:t>
            </a:r>
            <a:r>
              <a:rPr lang="it-IT" dirty="0" smtClean="0"/>
              <a:t> to the EEC.</a:t>
            </a:r>
            <a:endParaRPr lang="it-IT" dirty="0"/>
          </a:p>
        </p:txBody>
      </p:sp>
    </p:spTree>
    <p:extLst>
      <p:ext uri="{BB962C8B-B14F-4D97-AF65-F5344CB8AC3E}">
        <p14:creationId xmlns:p14="http://schemas.microsoft.com/office/powerpoint/2010/main" val="7635858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Enlargement</a:t>
            </a:r>
            <a:r>
              <a:rPr lang="it-IT" dirty="0" smtClean="0"/>
              <a:t> (2)</a:t>
            </a:r>
            <a:endParaRPr lang="it-IT" dirty="0"/>
          </a:p>
        </p:txBody>
      </p:sp>
      <p:sp>
        <p:nvSpPr>
          <p:cNvPr id="3" name="Segnaposto contenuto 2"/>
          <p:cNvSpPr>
            <a:spLocks noGrp="1"/>
          </p:cNvSpPr>
          <p:nvPr>
            <p:ph idx="1"/>
          </p:nvPr>
        </p:nvSpPr>
        <p:spPr/>
        <p:txBody>
          <a:bodyPr/>
          <a:lstStyle/>
          <a:p>
            <a:pPr marL="0" indent="0">
              <a:buNone/>
            </a:pPr>
            <a:r>
              <a:rPr lang="en-US" dirty="0"/>
              <a:t>For </a:t>
            </a:r>
            <a:r>
              <a:rPr lang="en-US" dirty="0" smtClean="0"/>
              <a:t> </a:t>
            </a:r>
            <a:r>
              <a:rPr lang="en-US" dirty="0"/>
              <a:t>De Gaulle, the main objection to an enlarged community was that it might lead to an Atlantic community, dominated by the United States. </a:t>
            </a:r>
            <a:endParaRPr lang="en-US" dirty="0" smtClean="0"/>
          </a:p>
          <a:p>
            <a:pPr marL="0" indent="0">
              <a:buNone/>
            </a:pPr>
            <a:endParaRPr lang="en-US" dirty="0"/>
          </a:p>
          <a:p>
            <a:pPr marL="0" indent="0">
              <a:buNone/>
            </a:pPr>
            <a:r>
              <a:rPr lang="en-US" dirty="0" smtClean="0"/>
              <a:t>For </a:t>
            </a:r>
            <a:r>
              <a:rPr lang="en-US" dirty="0"/>
              <a:t>Britain, an argument in </a:t>
            </a:r>
            <a:r>
              <a:rPr lang="en-US" dirty="0" err="1"/>
              <a:t>favour</a:t>
            </a:r>
            <a:r>
              <a:rPr lang="en-US" dirty="0"/>
              <a:t> of joining the Common Market </a:t>
            </a:r>
            <a:r>
              <a:rPr lang="en-US" dirty="0" smtClean="0"/>
              <a:t>was </a:t>
            </a:r>
            <a:r>
              <a:rPr lang="en-US" dirty="0"/>
              <a:t>that it might eventually evolve into a full-scale Atlantic community. For Britain to join the kind of Europe which President De Gaulle </a:t>
            </a:r>
            <a:r>
              <a:rPr lang="en-US" dirty="0" smtClean="0"/>
              <a:t>wanted was </a:t>
            </a:r>
            <a:r>
              <a:rPr lang="en-US" dirty="0"/>
              <a:t>unthinkable. </a:t>
            </a:r>
            <a:r>
              <a:rPr lang="en-US" dirty="0" smtClean="0"/>
              <a:t>mattered </a:t>
            </a:r>
            <a:r>
              <a:rPr lang="en-US" dirty="0"/>
              <a:t>at least as much as her ties with Continental Europe. In the last resort Britain was/is an Atlantic power before she is a European one, and her ties with the United States </a:t>
            </a:r>
            <a:endParaRPr lang="it-IT" dirty="0"/>
          </a:p>
        </p:txBody>
      </p:sp>
    </p:spTree>
    <p:extLst>
      <p:ext uri="{BB962C8B-B14F-4D97-AF65-F5344CB8AC3E}">
        <p14:creationId xmlns:p14="http://schemas.microsoft.com/office/powerpoint/2010/main" val="25144824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British</a:t>
            </a:r>
            <a:r>
              <a:rPr lang="it-IT" dirty="0" smtClean="0"/>
              <a:t> </a:t>
            </a:r>
            <a:r>
              <a:rPr lang="it-IT" dirty="0" err="1" smtClean="0"/>
              <a:t>Accession</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r>
              <a:rPr lang="it-IT" dirty="0" smtClean="0"/>
              <a:t>The Conservative </a:t>
            </a:r>
            <a:r>
              <a:rPr lang="it-IT" dirty="0" err="1" smtClean="0"/>
              <a:t>Government</a:t>
            </a:r>
            <a:r>
              <a:rPr lang="it-IT" dirty="0" smtClean="0"/>
              <a:t> under Edward </a:t>
            </a:r>
            <a:r>
              <a:rPr lang="it-IT" dirty="0" err="1" smtClean="0"/>
              <a:t>Heath</a:t>
            </a:r>
            <a:r>
              <a:rPr lang="it-IT" dirty="0" smtClean="0"/>
              <a:t> </a:t>
            </a:r>
            <a:r>
              <a:rPr lang="it-IT" dirty="0" err="1" smtClean="0"/>
              <a:t>presented</a:t>
            </a:r>
            <a:r>
              <a:rPr lang="it-IT" dirty="0" smtClean="0"/>
              <a:t> the EC </a:t>
            </a:r>
            <a:r>
              <a:rPr lang="it-IT" dirty="0" err="1" smtClean="0"/>
              <a:t>as</a:t>
            </a:r>
            <a:r>
              <a:rPr lang="it-IT" dirty="0" smtClean="0"/>
              <a:t> an </a:t>
            </a:r>
            <a:r>
              <a:rPr lang="it-IT" dirty="0" err="1" smtClean="0"/>
              <a:t>organisation</a:t>
            </a:r>
            <a:r>
              <a:rPr lang="it-IT" dirty="0" smtClean="0"/>
              <a:t> </a:t>
            </a:r>
            <a:r>
              <a:rPr lang="it-IT" dirty="0" err="1" smtClean="0"/>
              <a:t>which</a:t>
            </a:r>
            <a:r>
              <a:rPr lang="it-IT" dirty="0" smtClean="0"/>
              <a:t> </a:t>
            </a:r>
            <a:r>
              <a:rPr lang="it-IT" dirty="0" err="1" smtClean="0"/>
              <a:t>posed</a:t>
            </a:r>
            <a:r>
              <a:rPr lang="it-IT" dirty="0" smtClean="0"/>
              <a:t> </a:t>
            </a:r>
            <a:r>
              <a:rPr lang="it-IT" dirty="0" err="1" smtClean="0"/>
              <a:t>little</a:t>
            </a:r>
            <a:r>
              <a:rPr lang="it-IT" dirty="0" smtClean="0"/>
              <a:t> major </a:t>
            </a:r>
            <a:r>
              <a:rPr lang="it-IT" dirty="0" err="1" smtClean="0"/>
              <a:t>threat</a:t>
            </a:r>
            <a:r>
              <a:rPr lang="it-IT" dirty="0" smtClean="0"/>
              <a:t> to </a:t>
            </a:r>
            <a:r>
              <a:rPr lang="it-IT" dirty="0" err="1" smtClean="0"/>
              <a:t>sovreignty</a:t>
            </a:r>
            <a:r>
              <a:rPr lang="it-IT" dirty="0" smtClean="0"/>
              <a:t>.</a:t>
            </a:r>
          </a:p>
          <a:p>
            <a:pPr marL="0" indent="0">
              <a:buNone/>
            </a:pPr>
            <a:endParaRPr lang="it-IT" dirty="0"/>
          </a:p>
          <a:p>
            <a:pPr marL="0" indent="0">
              <a:buNone/>
            </a:pPr>
            <a:r>
              <a:rPr lang="it-IT" dirty="0" err="1" smtClean="0"/>
              <a:t>Final</a:t>
            </a:r>
            <a:r>
              <a:rPr lang="it-IT" dirty="0" smtClean="0"/>
              <a:t> and </a:t>
            </a:r>
            <a:r>
              <a:rPr lang="it-IT" dirty="0" err="1" smtClean="0"/>
              <a:t>absolute</a:t>
            </a:r>
            <a:r>
              <a:rPr lang="it-IT" dirty="0" smtClean="0"/>
              <a:t> authority </a:t>
            </a:r>
            <a:r>
              <a:rPr lang="it-IT" dirty="0" err="1" smtClean="0"/>
              <a:t>would</a:t>
            </a:r>
            <a:r>
              <a:rPr lang="it-IT" dirty="0" smtClean="0"/>
              <a:t> </a:t>
            </a:r>
            <a:r>
              <a:rPr lang="it-IT" dirty="0" err="1" smtClean="0"/>
              <a:t>remain</a:t>
            </a:r>
            <a:r>
              <a:rPr lang="it-IT" dirty="0" smtClean="0"/>
              <a:t> in the UK and </a:t>
            </a:r>
            <a:r>
              <a:rPr lang="it-IT" dirty="0" err="1" smtClean="0"/>
              <a:t>not</a:t>
            </a:r>
            <a:r>
              <a:rPr lang="it-IT" dirty="0" smtClean="0"/>
              <a:t> be </a:t>
            </a:r>
            <a:r>
              <a:rPr lang="it-IT" dirty="0" err="1" smtClean="0"/>
              <a:t>challenged</a:t>
            </a:r>
            <a:r>
              <a:rPr lang="it-IT" dirty="0" smtClean="0"/>
              <a:t> from </a:t>
            </a:r>
            <a:r>
              <a:rPr lang="it-IT" dirty="0" err="1" smtClean="0"/>
              <a:t>outside</a:t>
            </a:r>
            <a:r>
              <a:rPr lang="it-IT" dirty="0" smtClean="0"/>
              <a:t>.</a:t>
            </a:r>
            <a:endParaRPr lang="it-IT" dirty="0"/>
          </a:p>
        </p:txBody>
      </p:sp>
    </p:spTree>
    <p:extLst>
      <p:ext uri="{BB962C8B-B14F-4D97-AF65-F5344CB8AC3E}">
        <p14:creationId xmlns:p14="http://schemas.microsoft.com/office/powerpoint/2010/main" val="29986972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British</a:t>
            </a:r>
            <a:r>
              <a:rPr lang="it-IT" dirty="0" smtClean="0"/>
              <a:t> </a:t>
            </a:r>
            <a:r>
              <a:rPr lang="it-IT" dirty="0" err="1" smtClean="0"/>
              <a:t>Accession</a:t>
            </a:r>
            <a:r>
              <a:rPr lang="it-IT" dirty="0" smtClean="0"/>
              <a:t> (1)</a:t>
            </a:r>
            <a:endParaRPr lang="it-IT" dirty="0"/>
          </a:p>
        </p:txBody>
      </p:sp>
      <p:sp>
        <p:nvSpPr>
          <p:cNvPr id="3" name="Segnaposto contenuto 2"/>
          <p:cNvSpPr>
            <a:spLocks noGrp="1"/>
          </p:cNvSpPr>
          <p:nvPr>
            <p:ph idx="1"/>
          </p:nvPr>
        </p:nvSpPr>
        <p:spPr/>
        <p:txBody>
          <a:bodyPr/>
          <a:lstStyle/>
          <a:p>
            <a:pPr marL="0" indent="0">
              <a:buNone/>
            </a:pPr>
            <a:r>
              <a:rPr lang="it-IT" dirty="0" smtClean="0"/>
              <a:t>In the House of </a:t>
            </a:r>
            <a:r>
              <a:rPr lang="it-IT" dirty="0" err="1" smtClean="0"/>
              <a:t>Commons</a:t>
            </a:r>
            <a:r>
              <a:rPr lang="it-IT" dirty="0" smtClean="0"/>
              <a:t> the </a:t>
            </a:r>
            <a:r>
              <a:rPr lang="it-IT" dirty="0" err="1" smtClean="0"/>
              <a:t>decision</a:t>
            </a:r>
            <a:r>
              <a:rPr lang="it-IT" dirty="0" smtClean="0"/>
              <a:t> to </a:t>
            </a:r>
            <a:r>
              <a:rPr lang="it-IT" dirty="0" err="1" smtClean="0"/>
              <a:t>approve</a:t>
            </a:r>
            <a:r>
              <a:rPr lang="it-IT" dirty="0" smtClean="0"/>
              <a:t> </a:t>
            </a:r>
            <a:r>
              <a:rPr lang="it-IT" dirty="0" err="1" smtClean="0"/>
              <a:t>membership</a:t>
            </a:r>
            <a:r>
              <a:rPr lang="it-IT" dirty="0" smtClean="0"/>
              <a:t> </a:t>
            </a:r>
            <a:r>
              <a:rPr lang="it-IT" dirty="0" err="1" smtClean="0"/>
              <a:t>was</a:t>
            </a:r>
            <a:r>
              <a:rPr lang="it-IT" dirty="0" smtClean="0"/>
              <a:t> </a:t>
            </a:r>
            <a:r>
              <a:rPr lang="it-IT" dirty="0" err="1" smtClean="0"/>
              <a:t>highly</a:t>
            </a:r>
            <a:r>
              <a:rPr lang="it-IT" dirty="0" smtClean="0"/>
              <a:t> </a:t>
            </a:r>
            <a:r>
              <a:rPr lang="it-IT" dirty="0" err="1" smtClean="0"/>
              <a:t>contested</a:t>
            </a:r>
            <a:r>
              <a:rPr lang="it-IT" dirty="0" smtClean="0"/>
              <a:t>.</a:t>
            </a:r>
          </a:p>
          <a:p>
            <a:pPr marL="0" indent="0">
              <a:buNone/>
            </a:pPr>
            <a:endParaRPr lang="it-IT" dirty="0"/>
          </a:p>
          <a:p>
            <a:pPr marL="0" indent="0">
              <a:buNone/>
            </a:pPr>
            <a:r>
              <a:rPr lang="it-IT" dirty="0" smtClean="0"/>
              <a:t>The Conservative </a:t>
            </a:r>
            <a:r>
              <a:rPr lang="it-IT" dirty="0" err="1" smtClean="0"/>
              <a:t>government</a:t>
            </a:r>
            <a:r>
              <a:rPr lang="it-IT" dirty="0" smtClean="0"/>
              <a:t> </a:t>
            </a:r>
            <a:r>
              <a:rPr lang="it-IT" dirty="0" err="1" smtClean="0"/>
              <a:t>had</a:t>
            </a:r>
            <a:r>
              <a:rPr lang="it-IT" dirty="0" smtClean="0"/>
              <a:t> to </a:t>
            </a:r>
            <a:r>
              <a:rPr lang="it-IT" dirty="0" err="1" smtClean="0"/>
              <a:t>rely</a:t>
            </a:r>
            <a:r>
              <a:rPr lang="it-IT" dirty="0" smtClean="0"/>
              <a:t> on </a:t>
            </a:r>
            <a:r>
              <a:rPr lang="it-IT" dirty="0" err="1" smtClean="0"/>
              <a:t>support</a:t>
            </a:r>
            <a:r>
              <a:rPr lang="it-IT" dirty="0" smtClean="0"/>
              <a:t> from </a:t>
            </a:r>
            <a:r>
              <a:rPr lang="it-IT" dirty="0" err="1" smtClean="0"/>
              <a:t>rebel</a:t>
            </a:r>
            <a:r>
              <a:rPr lang="it-IT" dirty="0" smtClean="0"/>
              <a:t> </a:t>
            </a:r>
            <a:r>
              <a:rPr lang="it-IT" dirty="0" err="1" smtClean="0"/>
              <a:t>Labour</a:t>
            </a:r>
            <a:r>
              <a:rPr lang="it-IT" dirty="0" smtClean="0"/>
              <a:t> </a:t>
            </a:r>
            <a:r>
              <a:rPr lang="it-IT" dirty="0" err="1" smtClean="0"/>
              <a:t>MPs</a:t>
            </a:r>
            <a:r>
              <a:rPr lang="it-IT" dirty="0" smtClean="0"/>
              <a:t>, </a:t>
            </a:r>
            <a:r>
              <a:rPr lang="it-IT" dirty="0" err="1" smtClean="0"/>
              <a:t>who</a:t>
            </a:r>
            <a:r>
              <a:rPr lang="it-IT" dirty="0" smtClean="0"/>
              <a:t> </a:t>
            </a:r>
            <a:r>
              <a:rPr lang="it-IT" u="sng" dirty="0" err="1" smtClean="0"/>
              <a:t>rejected</a:t>
            </a:r>
            <a:r>
              <a:rPr lang="it-IT" u="sng" dirty="0" smtClean="0"/>
              <a:t> </a:t>
            </a:r>
            <a:r>
              <a:rPr lang="it-IT" u="sng" dirty="0" err="1" smtClean="0"/>
              <a:t>their</a:t>
            </a:r>
            <a:r>
              <a:rPr lang="it-IT" u="sng" dirty="0" smtClean="0"/>
              <a:t> </a:t>
            </a:r>
            <a:r>
              <a:rPr lang="it-IT" u="sng" dirty="0" err="1" smtClean="0"/>
              <a:t>party’s</a:t>
            </a:r>
            <a:r>
              <a:rPr lang="it-IT" u="sng" dirty="0" smtClean="0"/>
              <a:t> line of </a:t>
            </a:r>
            <a:r>
              <a:rPr lang="it-IT" u="sng" dirty="0" err="1" smtClean="0"/>
              <a:t>opposing</a:t>
            </a:r>
            <a:r>
              <a:rPr lang="it-IT" u="sng" dirty="0" smtClean="0"/>
              <a:t> the </a:t>
            </a:r>
            <a:r>
              <a:rPr lang="it-IT" u="sng" dirty="0" err="1" smtClean="0"/>
              <a:t>terms</a:t>
            </a:r>
            <a:r>
              <a:rPr lang="it-IT" u="sng" dirty="0" smtClean="0"/>
              <a:t> </a:t>
            </a:r>
            <a:r>
              <a:rPr lang="it-IT" u="sng" dirty="0" err="1" smtClean="0"/>
              <a:t>negotiated</a:t>
            </a:r>
            <a:r>
              <a:rPr lang="it-IT" dirty="0" smtClean="0"/>
              <a:t>.  </a:t>
            </a:r>
            <a:endParaRPr lang="it-IT" dirty="0"/>
          </a:p>
        </p:txBody>
      </p:sp>
    </p:spTree>
    <p:extLst>
      <p:ext uri="{BB962C8B-B14F-4D97-AF65-F5344CB8AC3E}">
        <p14:creationId xmlns:p14="http://schemas.microsoft.com/office/powerpoint/2010/main" val="23639893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Accession</a:t>
            </a:r>
            <a:r>
              <a:rPr lang="it-IT" dirty="0" smtClean="0"/>
              <a:t> </a:t>
            </a:r>
            <a:r>
              <a:rPr lang="it-IT" dirty="0" smtClean="0"/>
              <a:t>(2)</a:t>
            </a:r>
            <a:endParaRPr lang="it-IT" dirty="0"/>
          </a:p>
        </p:txBody>
      </p:sp>
      <p:sp>
        <p:nvSpPr>
          <p:cNvPr id="3" name="Segnaposto contenuto 2"/>
          <p:cNvSpPr>
            <a:spLocks noGrp="1"/>
          </p:cNvSpPr>
          <p:nvPr>
            <p:ph idx="1"/>
          </p:nvPr>
        </p:nvSpPr>
        <p:spPr/>
        <p:txBody>
          <a:bodyPr/>
          <a:lstStyle/>
          <a:p>
            <a:pPr marL="0" indent="0">
              <a:buNone/>
            </a:pPr>
            <a:r>
              <a:rPr lang="it-IT" dirty="0" err="1" smtClean="0"/>
              <a:t>Sovreignty</a:t>
            </a:r>
            <a:r>
              <a:rPr lang="it-IT" dirty="0" smtClean="0"/>
              <a:t> </a:t>
            </a:r>
            <a:r>
              <a:rPr lang="it-IT" dirty="0" err="1" smtClean="0"/>
              <a:t>was</a:t>
            </a:r>
            <a:r>
              <a:rPr lang="it-IT" dirty="0" smtClean="0"/>
              <a:t> the </a:t>
            </a:r>
            <a:r>
              <a:rPr lang="it-IT" dirty="0" err="1" smtClean="0"/>
              <a:t>key</a:t>
            </a:r>
            <a:r>
              <a:rPr lang="it-IT" dirty="0" smtClean="0"/>
              <a:t> </a:t>
            </a:r>
            <a:r>
              <a:rPr lang="it-IT" dirty="0" err="1" smtClean="0"/>
              <a:t>point</a:t>
            </a:r>
            <a:r>
              <a:rPr lang="it-IT" dirty="0" smtClean="0"/>
              <a:t> of </a:t>
            </a:r>
            <a:r>
              <a:rPr lang="it-IT" dirty="0" err="1" smtClean="0"/>
              <a:t>conflict</a:t>
            </a:r>
            <a:r>
              <a:rPr lang="it-IT" dirty="0" smtClean="0"/>
              <a:t> </a:t>
            </a:r>
            <a:r>
              <a:rPr lang="it-IT" dirty="0" err="1" smtClean="0"/>
              <a:t>between</a:t>
            </a:r>
            <a:r>
              <a:rPr lang="it-IT" dirty="0" smtClean="0"/>
              <a:t> the </a:t>
            </a:r>
            <a:r>
              <a:rPr lang="it-IT" dirty="0" err="1" smtClean="0"/>
              <a:t>two</a:t>
            </a:r>
            <a:r>
              <a:rPr lang="it-IT" dirty="0" smtClean="0"/>
              <a:t> </a:t>
            </a:r>
            <a:r>
              <a:rPr lang="it-IT" dirty="0" err="1" smtClean="0"/>
              <a:t>main</a:t>
            </a:r>
            <a:r>
              <a:rPr lang="it-IT" dirty="0" smtClean="0"/>
              <a:t> parties and in </a:t>
            </a:r>
            <a:r>
              <a:rPr lang="it-IT" dirty="0" err="1" smtClean="0"/>
              <a:t>many</a:t>
            </a:r>
            <a:r>
              <a:rPr lang="it-IT" dirty="0" smtClean="0"/>
              <a:t> ways </a:t>
            </a:r>
            <a:r>
              <a:rPr lang="it-IT" dirty="0" err="1" smtClean="0"/>
              <a:t>has</a:t>
            </a:r>
            <a:r>
              <a:rPr lang="it-IT" dirty="0" smtClean="0"/>
              <a:t> </a:t>
            </a:r>
            <a:r>
              <a:rPr lang="it-IT" dirty="0" err="1" smtClean="0"/>
              <a:t>been</a:t>
            </a:r>
            <a:r>
              <a:rPr lang="it-IT" dirty="0" smtClean="0"/>
              <a:t> so </a:t>
            </a:r>
            <a:r>
              <a:rPr lang="it-IT" dirty="0" err="1" smtClean="0"/>
              <a:t>ever</a:t>
            </a:r>
            <a:r>
              <a:rPr lang="it-IT" dirty="0" smtClean="0"/>
              <a:t> </a:t>
            </a:r>
            <a:r>
              <a:rPr lang="it-IT" dirty="0" err="1" smtClean="0"/>
              <a:t>since</a:t>
            </a:r>
            <a:r>
              <a:rPr lang="it-IT" dirty="0" smtClean="0"/>
              <a:t>.</a:t>
            </a:r>
          </a:p>
          <a:p>
            <a:pPr marL="0" indent="0">
              <a:buNone/>
            </a:pPr>
            <a:endParaRPr lang="it-IT" dirty="0"/>
          </a:p>
          <a:p>
            <a:pPr marL="0" indent="0">
              <a:buNone/>
            </a:pPr>
            <a:r>
              <a:rPr lang="it-IT" dirty="0" smtClean="0"/>
              <a:t>With </a:t>
            </a:r>
            <a:r>
              <a:rPr lang="it-IT" dirty="0" err="1" smtClean="0"/>
              <a:t>majority</a:t>
            </a:r>
            <a:r>
              <a:rPr lang="it-IT" dirty="0" smtClean="0"/>
              <a:t> </a:t>
            </a:r>
            <a:r>
              <a:rPr lang="it-IT" dirty="0" err="1" smtClean="0"/>
              <a:t>voting</a:t>
            </a:r>
            <a:r>
              <a:rPr lang="it-IT" dirty="0" smtClean="0"/>
              <a:t> in the </a:t>
            </a:r>
            <a:r>
              <a:rPr lang="it-IT" dirty="0" err="1" smtClean="0"/>
              <a:t>Council</a:t>
            </a:r>
            <a:r>
              <a:rPr lang="it-IT" dirty="0" smtClean="0"/>
              <a:t> of </a:t>
            </a:r>
            <a:r>
              <a:rPr lang="it-IT" dirty="0" err="1" smtClean="0"/>
              <a:t>Ministers</a:t>
            </a:r>
            <a:r>
              <a:rPr lang="it-IT" dirty="0" smtClean="0"/>
              <a:t>, the UK </a:t>
            </a:r>
            <a:r>
              <a:rPr lang="it-IT" dirty="0" err="1" smtClean="0"/>
              <a:t>was</a:t>
            </a:r>
            <a:r>
              <a:rPr lang="it-IT" dirty="0" smtClean="0"/>
              <a:t> in </a:t>
            </a:r>
            <a:r>
              <a:rPr lang="it-IT" dirty="0" err="1" smtClean="0"/>
              <a:t>difficulty</a:t>
            </a:r>
            <a:r>
              <a:rPr lang="it-IT" dirty="0" smtClean="0"/>
              <a:t> </a:t>
            </a:r>
            <a:r>
              <a:rPr lang="it-IT" dirty="0" err="1" smtClean="0"/>
              <a:t>because</a:t>
            </a:r>
            <a:r>
              <a:rPr lang="it-IT" dirty="0" smtClean="0"/>
              <a:t> </a:t>
            </a:r>
            <a:r>
              <a:rPr lang="it-IT" dirty="0" err="1" smtClean="0"/>
              <a:t>sovreignty</a:t>
            </a:r>
            <a:r>
              <a:rPr lang="it-IT" dirty="0" smtClean="0"/>
              <a:t> </a:t>
            </a:r>
            <a:r>
              <a:rPr lang="it-IT" dirty="0" err="1" smtClean="0"/>
              <a:t>was</a:t>
            </a:r>
            <a:r>
              <a:rPr lang="it-IT" dirty="0" smtClean="0"/>
              <a:t> </a:t>
            </a:r>
            <a:r>
              <a:rPr lang="it-IT" dirty="0" err="1" smtClean="0"/>
              <a:t>challenged</a:t>
            </a:r>
            <a:r>
              <a:rPr lang="it-IT" dirty="0" smtClean="0"/>
              <a:t>.</a:t>
            </a:r>
            <a:endParaRPr lang="it-IT" dirty="0"/>
          </a:p>
        </p:txBody>
      </p:sp>
    </p:spTree>
    <p:extLst>
      <p:ext uri="{BB962C8B-B14F-4D97-AF65-F5344CB8AC3E}">
        <p14:creationId xmlns:p14="http://schemas.microsoft.com/office/powerpoint/2010/main" val="39960050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4966729"/>
          </a:xfrm>
        </p:spPr>
        <p:txBody>
          <a:bodyPr/>
          <a:lstStyle/>
          <a:p>
            <a:pPr algn="ctr"/>
            <a:r>
              <a:rPr lang="it-IT" dirty="0" smtClean="0"/>
              <a:t>The </a:t>
            </a:r>
            <a:r>
              <a:rPr lang="it-IT" dirty="0" err="1"/>
              <a:t>T</a:t>
            </a:r>
            <a:r>
              <a:rPr lang="it-IT" dirty="0" err="1" smtClean="0"/>
              <a:t>wo</a:t>
            </a:r>
            <a:r>
              <a:rPr lang="it-IT" dirty="0" smtClean="0"/>
              <a:t> </a:t>
            </a:r>
            <a:r>
              <a:rPr lang="it-IT" dirty="0" err="1" smtClean="0"/>
              <a:t>Main</a:t>
            </a:r>
            <a:r>
              <a:rPr lang="it-IT" dirty="0" smtClean="0"/>
              <a:t> Parties and Europe.</a:t>
            </a:r>
            <a:endParaRPr lang="it-IT" dirty="0"/>
          </a:p>
        </p:txBody>
      </p:sp>
    </p:spTree>
    <p:extLst>
      <p:ext uri="{BB962C8B-B14F-4D97-AF65-F5344CB8AC3E}">
        <p14:creationId xmlns:p14="http://schemas.microsoft.com/office/powerpoint/2010/main" val="14040451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Party </a:t>
            </a:r>
            <a:r>
              <a:rPr lang="it-IT" dirty="0" err="1" smtClean="0"/>
              <a:t>Divisions</a:t>
            </a:r>
            <a:endParaRPr lang="it-IT" dirty="0"/>
          </a:p>
        </p:txBody>
      </p:sp>
      <p:sp>
        <p:nvSpPr>
          <p:cNvPr id="3" name="Segnaposto contenuto 2"/>
          <p:cNvSpPr>
            <a:spLocks noGrp="1"/>
          </p:cNvSpPr>
          <p:nvPr>
            <p:ph idx="1"/>
          </p:nvPr>
        </p:nvSpPr>
        <p:spPr/>
        <p:txBody>
          <a:bodyPr/>
          <a:lstStyle/>
          <a:p>
            <a:pPr marL="0" indent="0">
              <a:buNone/>
            </a:pPr>
            <a:r>
              <a:rPr lang="it-IT" dirty="0" err="1" smtClean="0"/>
              <a:t>Supranational</a:t>
            </a:r>
            <a:r>
              <a:rPr lang="it-IT" dirty="0" smtClean="0"/>
              <a:t> </a:t>
            </a:r>
            <a:r>
              <a:rPr lang="it-IT" dirty="0" err="1" smtClean="0"/>
              <a:t>integration</a:t>
            </a:r>
            <a:r>
              <a:rPr lang="it-IT" dirty="0" smtClean="0"/>
              <a:t> </a:t>
            </a:r>
            <a:r>
              <a:rPr lang="it-IT" dirty="0" err="1" smtClean="0"/>
              <a:t>has</a:t>
            </a:r>
            <a:r>
              <a:rPr lang="it-IT" dirty="0" smtClean="0"/>
              <a:t> </a:t>
            </a:r>
            <a:r>
              <a:rPr lang="it-IT" dirty="0" err="1" smtClean="0"/>
              <a:t>provoked</a:t>
            </a:r>
            <a:r>
              <a:rPr lang="it-IT" dirty="0" smtClean="0"/>
              <a:t> </a:t>
            </a:r>
            <a:r>
              <a:rPr lang="it-IT" dirty="0" err="1" smtClean="0"/>
              <a:t>opposition</a:t>
            </a:r>
            <a:r>
              <a:rPr lang="it-IT" dirty="0" smtClean="0"/>
              <a:t> or </a:t>
            </a:r>
            <a:r>
              <a:rPr lang="it-IT" dirty="0" err="1" smtClean="0"/>
              <a:t>division</a:t>
            </a:r>
            <a:r>
              <a:rPr lang="it-IT" dirty="0" smtClean="0"/>
              <a:t> in the UK </a:t>
            </a:r>
            <a:r>
              <a:rPr lang="it-IT" dirty="0" err="1" smtClean="0"/>
              <a:t>since</a:t>
            </a:r>
            <a:r>
              <a:rPr lang="it-IT" dirty="0" smtClean="0"/>
              <a:t> the </a:t>
            </a:r>
            <a:r>
              <a:rPr lang="it-IT" dirty="0" err="1" smtClean="0"/>
              <a:t>Schuman</a:t>
            </a:r>
            <a:r>
              <a:rPr lang="it-IT" dirty="0" smtClean="0"/>
              <a:t> Plan in 1950 and </a:t>
            </a:r>
            <a:r>
              <a:rPr lang="it-IT" dirty="0" err="1" smtClean="0"/>
              <a:t>has</a:t>
            </a:r>
            <a:r>
              <a:rPr lang="it-IT" dirty="0" smtClean="0"/>
              <a:t> </a:t>
            </a:r>
            <a:r>
              <a:rPr lang="it-IT" dirty="0" err="1" smtClean="0"/>
              <a:t>been</a:t>
            </a:r>
            <a:r>
              <a:rPr lang="it-IT" dirty="0" smtClean="0"/>
              <a:t> the cause of major </a:t>
            </a:r>
            <a:r>
              <a:rPr lang="it-IT" dirty="0" err="1" smtClean="0"/>
              <a:t>political</a:t>
            </a:r>
            <a:r>
              <a:rPr lang="it-IT" dirty="0" smtClean="0"/>
              <a:t> </a:t>
            </a:r>
            <a:r>
              <a:rPr lang="it-IT" dirty="0" err="1" smtClean="0"/>
              <a:t>divisions</a:t>
            </a:r>
            <a:r>
              <a:rPr lang="it-IT" dirty="0" smtClean="0"/>
              <a:t>  </a:t>
            </a:r>
            <a:r>
              <a:rPr lang="it-IT" dirty="0" err="1" smtClean="0"/>
              <a:t>within</a:t>
            </a:r>
            <a:r>
              <a:rPr lang="it-IT" dirty="0" smtClean="0"/>
              <a:t> </a:t>
            </a:r>
            <a:r>
              <a:rPr lang="it-IT" dirty="0" err="1" smtClean="0"/>
              <a:t>both</a:t>
            </a:r>
            <a:r>
              <a:rPr lang="it-IT" dirty="0" smtClean="0"/>
              <a:t> parties.</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16890432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dirty="0" smtClean="0"/>
              <a:t>Party </a:t>
            </a:r>
            <a:r>
              <a:rPr lang="it-IT" dirty="0" err="1" smtClean="0"/>
              <a:t>Divisions</a:t>
            </a:r>
            <a:r>
              <a:rPr lang="it-IT" dirty="0" smtClean="0"/>
              <a:t> (1)</a:t>
            </a:r>
            <a:endParaRPr lang="it-IT" dirty="0"/>
          </a:p>
        </p:txBody>
      </p:sp>
      <p:sp>
        <p:nvSpPr>
          <p:cNvPr id="5" name="Segnaposto contenuto 4"/>
          <p:cNvSpPr>
            <a:spLocks noGrp="1"/>
          </p:cNvSpPr>
          <p:nvPr>
            <p:ph idx="1"/>
          </p:nvPr>
        </p:nvSpPr>
        <p:spPr/>
        <p:txBody>
          <a:bodyPr>
            <a:normAutofit/>
          </a:bodyPr>
          <a:lstStyle/>
          <a:p>
            <a:pPr marL="0" indent="0">
              <a:buNone/>
            </a:pPr>
            <a:r>
              <a:rPr lang="it-IT" dirty="0" err="1" smtClean="0"/>
              <a:t>Already</a:t>
            </a:r>
            <a:r>
              <a:rPr lang="it-IT" dirty="0" smtClean="0"/>
              <a:t> </a:t>
            </a:r>
            <a:r>
              <a:rPr lang="it-IT" dirty="0" err="1" smtClean="0"/>
              <a:t>at</a:t>
            </a:r>
            <a:r>
              <a:rPr lang="it-IT" dirty="0" smtClean="0"/>
              <a:t> the time of </a:t>
            </a:r>
            <a:r>
              <a:rPr lang="it-IT" dirty="0" err="1" smtClean="0"/>
              <a:t>negotiating</a:t>
            </a:r>
            <a:r>
              <a:rPr lang="it-IT" dirty="0" smtClean="0"/>
              <a:t> the </a:t>
            </a:r>
            <a:r>
              <a:rPr lang="it-IT" dirty="0" err="1" smtClean="0"/>
              <a:t>terms</a:t>
            </a:r>
            <a:r>
              <a:rPr lang="it-IT" dirty="0" smtClean="0"/>
              <a:t> of </a:t>
            </a:r>
            <a:r>
              <a:rPr lang="it-IT" dirty="0" err="1" smtClean="0"/>
              <a:t>British</a:t>
            </a:r>
            <a:r>
              <a:rPr lang="it-IT" dirty="0" smtClean="0"/>
              <a:t> </a:t>
            </a:r>
            <a:r>
              <a:rPr lang="it-IT" dirty="0" err="1" smtClean="0"/>
              <a:t>membership</a:t>
            </a:r>
            <a:r>
              <a:rPr lang="it-IT" dirty="0" smtClean="0"/>
              <a:t> and in the </a:t>
            </a:r>
            <a:r>
              <a:rPr lang="it-IT" dirty="0" err="1" smtClean="0"/>
              <a:t>subsequent</a:t>
            </a:r>
            <a:r>
              <a:rPr lang="it-IT" dirty="0" smtClean="0"/>
              <a:t> </a:t>
            </a:r>
            <a:r>
              <a:rPr lang="it-IT" dirty="0" err="1" smtClean="0"/>
              <a:t>parliamentary</a:t>
            </a:r>
            <a:r>
              <a:rPr lang="it-IT" dirty="0" smtClean="0"/>
              <a:t> </a:t>
            </a:r>
            <a:r>
              <a:rPr lang="it-IT" dirty="0" err="1" smtClean="0"/>
              <a:t>ratification</a:t>
            </a:r>
            <a:r>
              <a:rPr lang="it-IT" dirty="0" smtClean="0"/>
              <a:t> of the </a:t>
            </a:r>
            <a:r>
              <a:rPr lang="it-IT" dirty="0" err="1" smtClean="0"/>
              <a:t>European</a:t>
            </a:r>
            <a:r>
              <a:rPr lang="it-IT" dirty="0" smtClean="0"/>
              <a:t> </a:t>
            </a:r>
            <a:r>
              <a:rPr lang="it-IT" dirty="0" err="1" smtClean="0"/>
              <a:t>Communities</a:t>
            </a:r>
            <a:r>
              <a:rPr lang="it-IT" dirty="0" smtClean="0"/>
              <a:t> </a:t>
            </a:r>
            <a:r>
              <a:rPr lang="it-IT" dirty="0" err="1" smtClean="0"/>
              <a:t>Act</a:t>
            </a:r>
            <a:r>
              <a:rPr lang="it-IT" dirty="0" smtClean="0"/>
              <a:t> (1971-72) </a:t>
            </a:r>
            <a:r>
              <a:rPr lang="it-IT" dirty="0" err="1" smtClean="0"/>
              <a:t>divisions</a:t>
            </a:r>
            <a:r>
              <a:rPr lang="it-IT" dirty="0" smtClean="0"/>
              <a:t> </a:t>
            </a:r>
            <a:r>
              <a:rPr lang="it-IT" dirty="0" err="1" smtClean="0"/>
              <a:t>emerged</a:t>
            </a:r>
            <a:r>
              <a:rPr lang="it-IT" dirty="0" smtClean="0"/>
              <a:t> </a:t>
            </a:r>
            <a:r>
              <a:rPr lang="it-IT" dirty="0" err="1" smtClean="0"/>
              <a:t>within</a:t>
            </a:r>
            <a:r>
              <a:rPr lang="it-IT" dirty="0" smtClean="0"/>
              <a:t> </a:t>
            </a:r>
            <a:r>
              <a:rPr lang="it-IT" dirty="0" err="1" smtClean="0"/>
              <a:t>both</a:t>
            </a:r>
            <a:r>
              <a:rPr lang="it-IT" dirty="0" smtClean="0"/>
              <a:t> parties.</a:t>
            </a:r>
          </a:p>
          <a:p>
            <a:pPr marL="0" indent="0">
              <a:buNone/>
            </a:pPr>
            <a:endParaRPr lang="it-IT" dirty="0"/>
          </a:p>
          <a:p>
            <a:pPr marL="0" indent="0">
              <a:buNone/>
            </a:pPr>
            <a:r>
              <a:rPr lang="it-IT" dirty="0" smtClean="0"/>
              <a:t>The </a:t>
            </a:r>
            <a:r>
              <a:rPr lang="it-IT" dirty="0" err="1" smtClean="0"/>
              <a:t>Heath</a:t>
            </a:r>
            <a:r>
              <a:rPr lang="it-IT" dirty="0" smtClean="0"/>
              <a:t> </a:t>
            </a:r>
            <a:r>
              <a:rPr lang="it-IT" dirty="0" err="1" smtClean="0"/>
              <a:t>Government</a:t>
            </a:r>
            <a:r>
              <a:rPr lang="it-IT" dirty="0" smtClean="0"/>
              <a:t> </a:t>
            </a:r>
            <a:r>
              <a:rPr lang="it-IT" dirty="0" err="1" smtClean="0"/>
              <a:t>required</a:t>
            </a:r>
            <a:r>
              <a:rPr lang="it-IT" dirty="0" smtClean="0"/>
              <a:t> the </a:t>
            </a:r>
            <a:r>
              <a:rPr lang="it-IT" dirty="0" err="1" smtClean="0"/>
              <a:t>votes</a:t>
            </a:r>
            <a:r>
              <a:rPr lang="it-IT" dirty="0" smtClean="0"/>
              <a:t> of Pro-</a:t>
            </a:r>
            <a:r>
              <a:rPr lang="it-IT" dirty="0" err="1" smtClean="0"/>
              <a:t>European</a:t>
            </a:r>
            <a:r>
              <a:rPr lang="it-IT" dirty="0" smtClean="0"/>
              <a:t> </a:t>
            </a:r>
            <a:r>
              <a:rPr lang="it-IT" dirty="0" err="1" smtClean="0"/>
              <a:t>Labour</a:t>
            </a:r>
            <a:r>
              <a:rPr lang="it-IT" dirty="0" smtClean="0"/>
              <a:t> </a:t>
            </a:r>
            <a:r>
              <a:rPr lang="it-IT" dirty="0" err="1" smtClean="0"/>
              <a:t>MPs</a:t>
            </a:r>
            <a:r>
              <a:rPr lang="it-IT" dirty="0" smtClean="0"/>
              <a:t> to </a:t>
            </a:r>
            <a:r>
              <a:rPr lang="it-IT" dirty="0" err="1" smtClean="0"/>
              <a:t>secure</a:t>
            </a:r>
            <a:r>
              <a:rPr lang="it-IT" dirty="0" smtClean="0"/>
              <a:t> the </a:t>
            </a:r>
            <a:r>
              <a:rPr lang="it-IT" dirty="0" err="1" smtClean="0"/>
              <a:t>necessary</a:t>
            </a:r>
            <a:r>
              <a:rPr lang="it-IT" dirty="0" smtClean="0"/>
              <a:t> </a:t>
            </a:r>
            <a:r>
              <a:rPr lang="it-IT" dirty="0" err="1" smtClean="0"/>
              <a:t>votes</a:t>
            </a:r>
            <a:r>
              <a:rPr lang="it-IT" dirty="0" smtClean="0"/>
              <a:t> to </a:t>
            </a:r>
            <a:r>
              <a:rPr lang="it-IT" dirty="0" err="1" smtClean="0"/>
              <a:t>achieve</a:t>
            </a:r>
            <a:r>
              <a:rPr lang="it-IT" dirty="0" smtClean="0"/>
              <a:t> </a:t>
            </a:r>
            <a:r>
              <a:rPr lang="it-IT" dirty="0" err="1" smtClean="0"/>
              <a:t>membership</a:t>
            </a:r>
            <a:r>
              <a:rPr lang="it-IT" dirty="0" smtClean="0"/>
              <a:t>.</a:t>
            </a:r>
          </a:p>
          <a:p>
            <a:pPr marL="0" indent="0">
              <a:buNone/>
            </a:pPr>
            <a:endParaRPr lang="it-IT" dirty="0"/>
          </a:p>
          <a:p>
            <a:pPr marL="0" indent="0">
              <a:buNone/>
            </a:pPr>
            <a:r>
              <a:rPr lang="it-IT" dirty="0" smtClean="0"/>
              <a:t>For the </a:t>
            </a:r>
            <a:r>
              <a:rPr lang="it-IT" dirty="0" err="1" smtClean="0"/>
              <a:t>Labour</a:t>
            </a:r>
            <a:r>
              <a:rPr lang="it-IT" dirty="0" smtClean="0"/>
              <a:t> Party, </a:t>
            </a:r>
            <a:r>
              <a:rPr lang="it-IT" dirty="0" err="1" smtClean="0"/>
              <a:t>European</a:t>
            </a:r>
            <a:r>
              <a:rPr lang="it-IT" dirty="0" smtClean="0"/>
              <a:t> Integration </a:t>
            </a:r>
            <a:r>
              <a:rPr lang="it-IT" dirty="0" err="1" smtClean="0"/>
              <a:t>originally</a:t>
            </a:r>
            <a:r>
              <a:rPr lang="it-IT" dirty="0" smtClean="0"/>
              <a:t> </a:t>
            </a:r>
            <a:r>
              <a:rPr lang="it-IT" dirty="0" err="1" smtClean="0"/>
              <a:t>meant</a:t>
            </a:r>
            <a:r>
              <a:rPr lang="it-IT" dirty="0" smtClean="0"/>
              <a:t> the «end of a </a:t>
            </a:r>
            <a:r>
              <a:rPr lang="it-IT" dirty="0" err="1" smtClean="0"/>
              <a:t>thousand</a:t>
            </a:r>
            <a:r>
              <a:rPr lang="it-IT" dirty="0" smtClean="0"/>
              <a:t> </a:t>
            </a:r>
            <a:r>
              <a:rPr lang="it-IT" dirty="0" err="1" smtClean="0"/>
              <a:t>years</a:t>
            </a:r>
            <a:r>
              <a:rPr lang="it-IT" dirty="0" smtClean="0"/>
              <a:t> of </a:t>
            </a:r>
            <a:r>
              <a:rPr lang="it-IT" dirty="0" err="1" smtClean="0"/>
              <a:t>history</a:t>
            </a:r>
            <a:r>
              <a:rPr lang="it-IT" dirty="0" smtClean="0"/>
              <a:t>»</a:t>
            </a:r>
            <a:endParaRPr lang="it-IT" dirty="0"/>
          </a:p>
        </p:txBody>
      </p:sp>
    </p:spTree>
    <p:extLst>
      <p:ext uri="{BB962C8B-B14F-4D97-AF65-F5344CB8AC3E}">
        <p14:creationId xmlns:p14="http://schemas.microsoft.com/office/powerpoint/2010/main" val="24007485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a:t>L</a:t>
            </a:r>
            <a:r>
              <a:rPr lang="it-IT" dirty="0" err="1" smtClean="0"/>
              <a:t>abour</a:t>
            </a:r>
            <a:r>
              <a:rPr lang="it-IT" dirty="0" smtClean="0"/>
              <a:t> party (1)</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In 1973 with the </a:t>
            </a:r>
            <a:r>
              <a:rPr lang="it-IT" dirty="0" err="1" smtClean="0"/>
              <a:t>Labour</a:t>
            </a:r>
            <a:r>
              <a:rPr lang="it-IT" dirty="0" smtClean="0"/>
              <a:t> Party in </a:t>
            </a:r>
            <a:r>
              <a:rPr lang="it-IT" dirty="0" err="1" smtClean="0"/>
              <a:t>opposition</a:t>
            </a:r>
            <a:r>
              <a:rPr lang="it-IT" dirty="0" smtClean="0"/>
              <a:t> </a:t>
            </a:r>
            <a:r>
              <a:rPr lang="it-IT" dirty="0" err="1" smtClean="0"/>
              <a:t>divisions</a:t>
            </a:r>
            <a:r>
              <a:rPr lang="it-IT" dirty="0" smtClean="0"/>
              <a:t> over </a:t>
            </a:r>
            <a:r>
              <a:rPr lang="it-IT" dirty="0" err="1" smtClean="0"/>
              <a:t>closer</a:t>
            </a:r>
            <a:r>
              <a:rPr lang="it-IT" dirty="0" smtClean="0"/>
              <a:t> </a:t>
            </a:r>
            <a:r>
              <a:rPr lang="it-IT" dirty="0" err="1" smtClean="0"/>
              <a:t>European</a:t>
            </a:r>
            <a:r>
              <a:rPr lang="it-IT" dirty="0" smtClean="0"/>
              <a:t> Integration </a:t>
            </a:r>
            <a:r>
              <a:rPr lang="it-IT" dirty="0" err="1" smtClean="0"/>
              <a:t>created</a:t>
            </a:r>
            <a:r>
              <a:rPr lang="it-IT" dirty="0" smtClean="0"/>
              <a:t> </a:t>
            </a:r>
            <a:r>
              <a:rPr lang="it-IT" dirty="0" err="1" smtClean="0"/>
              <a:t>serious</a:t>
            </a:r>
            <a:r>
              <a:rPr lang="it-IT" dirty="0" smtClean="0"/>
              <a:t> </a:t>
            </a:r>
            <a:r>
              <a:rPr lang="it-IT" dirty="0" err="1" smtClean="0"/>
              <a:t>problems</a:t>
            </a:r>
            <a:r>
              <a:rPr lang="it-IT" dirty="0" smtClean="0"/>
              <a:t> for </a:t>
            </a:r>
            <a:r>
              <a:rPr lang="it-IT" dirty="0" err="1" smtClean="0"/>
              <a:t>maintaining</a:t>
            </a:r>
            <a:r>
              <a:rPr lang="it-IT" dirty="0" smtClean="0"/>
              <a:t> party </a:t>
            </a:r>
            <a:r>
              <a:rPr lang="it-IT" dirty="0" err="1" smtClean="0"/>
              <a:t>unity</a:t>
            </a:r>
            <a:r>
              <a:rPr lang="it-IT" dirty="0" smtClean="0"/>
              <a:t>.  </a:t>
            </a:r>
          </a:p>
          <a:p>
            <a:pPr marL="0" indent="0">
              <a:buNone/>
            </a:pPr>
            <a:endParaRPr lang="it-IT" dirty="0" smtClean="0"/>
          </a:p>
          <a:p>
            <a:pPr marL="0" indent="0">
              <a:buNone/>
            </a:pPr>
            <a:r>
              <a:rPr lang="it-IT" dirty="0" smtClean="0"/>
              <a:t>In 1974 </a:t>
            </a:r>
            <a:r>
              <a:rPr lang="it-IT" dirty="0" err="1" smtClean="0"/>
              <a:t>two</a:t>
            </a:r>
            <a:r>
              <a:rPr lang="it-IT" dirty="0" smtClean="0"/>
              <a:t> general </a:t>
            </a:r>
            <a:r>
              <a:rPr lang="it-IT" dirty="0" err="1" smtClean="0"/>
              <a:t>elections</a:t>
            </a:r>
            <a:r>
              <a:rPr lang="it-IT" dirty="0" smtClean="0"/>
              <a:t> </a:t>
            </a:r>
            <a:r>
              <a:rPr lang="it-IT" dirty="0" err="1" smtClean="0"/>
              <a:t>were</a:t>
            </a:r>
            <a:r>
              <a:rPr lang="it-IT" dirty="0" smtClean="0"/>
              <a:t> </a:t>
            </a:r>
            <a:r>
              <a:rPr lang="it-IT" dirty="0" err="1" smtClean="0"/>
              <a:t>held</a:t>
            </a:r>
            <a:r>
              <a:rPr lang="it-IT" dirty="0" smtClean="0"/>
              <a:t> and </a:t>
            </a:r>
            <a:r>
              <a:rPr lang="it-IT" dirty="0" err="1" smtClean="0"/>
              <a:t>both</a:t>
            </a:r>
            <a:r>
              <a:rPr lang="it-IT" dirty="0" smtClean="0"/>
              <a:t> </a:t>
            </a:r>
            <a:r>
              <a:rPr lang="it-IT" dirty="0" err="1" smtClean="0"/>
              <a:t>were</a:t>
            </a:r>
            <a:r>
              <a:rPr lang="it-IT" dirty="0" smtClean="0"/>
              <a:t> </a:t>
            </a:r>
            <a:r>
              <a:rPr lang="it-IT" dirty="0" err="1" smtClean="0"/>
              <a:t>won</a:t>
            </a:r>
            <a:r>
              <a:rPr lang="it-IT" dirty="0" smtClean="0"/>
              <a:t> by the </a:t>
            </a:r>
            <a:r>
              <a:rPr lang="it-IT" dirty="0" err="1" smtClean="0"/>
              <a:t>Labour</a:t>
            </a:r>
            <a:r>
              <a:rPr lang="it-IT" dirty="0" smtClean="0"/>
              <a:t> Party under Harold Wilson.</a:t>
            </a:r>
          </a:p>
          <a:p>
            <a:pPr marL="0" indent="0">
              <a:buNone/>
            </a:pPr>
            <a:endParaRPr lang="it-IT" dirty="0"/>
          </a:p>
        </p:txBody>
      </p:sp>
    </p:spTree>
    <p:extLst>
      <p:ext uri="{BB962C8B-B14F-4D97-AF65-F5344CB8AC3E}">
        <p14:creationId xmlns:p14="http://schemas.microsoft.com/office/powerpoint/2010/main" val="15879687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1975 Referendum</a:t>
            </a:r>
            <a:endParaRPr lang="it-IT" dirty="0"/>
          </a:p>
        </p:txBody>
      </p:sp>
      <p:sp>
        <p:nvSpPr>
          <p:cNvPr id="3" name="Segnaposto contenuto 2"/>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r>
              <a:rPr lang="en-US" dirty="0" err="1" smtClean="0"/>
              <a:t>Labour's</a:t>
            </a:r>
            <a:r>
              <a:rPr lang="en-US" dirty="0" smtClean="0"/>
              <a:t> </a:t>
            </a:r>
            <a:r>
              <a:rPr lang="en-US" dirty="0"/>
              <a:t>general election manifesto of October 1974 committed </a:t>
            </a:r>
            <a:r>
              <a:rPr lang="en-US" dirty="0" err="1"/>
              <a:t>Labour</a:t>
            </a:r>
            <a:r>
              <a:rPr lang="en-US" dirty="0"/>
              <a:t> to allow people the opportunity to decide whether Britain should stay in the Common Market on renegotiated terms, or leave it </a:t>
            </a:r>
            <a:r>
              <a:rPr lang="en-US" dirty="0" smtClean="0"/>
              <a:t>entirely.</a:t>
            </a:r>
          </a:p>
          <a:p>
            <a:pPr marL="0" indent="0">
              <a:buNone/>
            </a:pPr>
            <a:endParaRPr lang="en-US" dirty="0"/>
          </a:p>
          <a:p>
            <a:pPr marL="0" indent="0">
              <a:buNone/>
            </a:pPr>
            <a:r>
              <a:rPr lang="en-US" dirty="0" smtClean="0"/>
              <a:t>The referendum question was simply </a:t>
            </a:r>
            <a:r>
              <a:rPr lang="en-US" dirty="0"/>
              <a:t>"Do you think the UK should stay in the European Community (Common Market</a:t>
            </a:r>
            <a:r>
              <a:rPr lang="en-US" dirty="0" smtClean="0"/>
              <a:t>)?” </a:t>
            </a:r>
            <a:endParaRPr lang="it-IT" dirty="0"/>
          </a:p>
        </p:txBody>
      </p:sp>
    </p:spTree>
    <p:extLst>
      <p:ext uri="{BB962C8B-B14F-4D97-AF65-F5344CB8AC3E}">
        <p14:creationId xmlns:p14="http://schemas.microsoft.com/office/powerpoint/2010/main" val="286613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5662188"/>
          </a:xfrm>
        </p:spPr>
        <p:txBody>
          <a:bodyPr>
            <a:normAutofit fontScale="90000"/>
          </a:bodyPr>
          <a:lstStyle/>
          <a:p>
            <a:r>
              <a:rPr lang="en-US" dirty="0"/>
              <a:t>A government must trigger the article by officially notifying the EU of its intention to leave. Then there is a two-year period in which the terms of the leaver’s exit are negotiated. During this time Britain would no longer be able to take part in any EU decision-making, and any exit agreements must be approved by all 27 remaining EU nations and the European Parliament. Then after Britain’s formal exit, fresh negotiations can begin on any new trade deals. </a:t>
            </a:r>
            <a:endParaRPr lang="it-IT" dirty="0"/>
          </a:p>
        </p:txBody>
      </p:sp>
    </p:spTree>
    <p:extLst>
      <p:ext uri="{BB962C8B-B14F-4D97-AF65-F5344CB8AC3E}">
        <p14:creationId xmlns:p14="http://schemas.microsoft.com/office/powerpoint/2010/main" val="39069598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1975 referendum (1)</a:t>
            </a:r>
            <a:endParaRPr lang="it-IT" dirty="0"/>
          </a:p>
        </p:txBody>
      </p:sp>
      <p:sp>
        <p:nvSpPr>
          <p:cNvPr id="3" name="Segnaposto contenuto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In </a:t>
            </a:r>
            <a:r>
              <a:rPr lang="en-US" dirty="0"/>
              <a:t>the run-up to the referendum the prime minister announced that the government had decided to recommend a "yes" vote. But it emerged that the cabinet had split, with seven of its 23 members </a:t>
            </a:r>
            <a:r>
              <a:rPr lang="en-US" dirty="0" smtClean="0"/>
              <a:t>wanting </a:t>
            </a:r>
            <a:r>
              <a:rPr lang="en-US" dirty="0"/>
              <a:t>withdrawal</a:t>
            </a:r>
            <a:r>
              <a:rPr lang="en-US" dirty="0" smtClean="0"/>
              <a:t>.</a:t>
            </a:r>
            <a:endParaRPr lang="it-IT" dirty="0"/>
          </a:p>
        </p:txBody>
      </p:sp>
    </p:spTree>
    <p:extLst>
      <p:ext uri="{BB962C8B-B14F-4D97-AF65-F5344CB8AC3E}">
        <p14:creationId xmlns:p14="http://schemas.microsoft.com/office/powerpoint/2010/main" val="27411378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1975 Referendum</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endParaRPr lang="it-IT" dirty="0"/>
          </a:p>
          <a:p>
            <a:pPr marL="0" indent="0">
              <a:buNone/>
            </a:pPr>
            <a:r>
              <a:rPr lang="it-IT" dirty="0" smtClean="0"/>
              <a:t>The referendum </a:t>
            </a:r>
            <a:r>
              <a:rPr lang="it-IT" dirty="0" err="1" smtClean="0"/>
              <a:t>was</a:t>
            </a:r>
            <a:r>
              <a:rPr lang="it-IT" dirty="0" smtClean="0"/>
              <a:t> </a:t>
            </a:r>
            <a:r>
              <a:rPr lang="it-IT" dirty="0" err="1" smtClean="0"/>
              <a:t>called</a:t>
            </a:r>
            <a:r>
              <a:rPr lang="it-IT" dirty="0" smtClean="0"/>
              <a:t> with a </a:t>
            </a:r>
            <a:r>
              <a:rPr lang="it-IT" dirty="0" err="1" smtClean="0"/>
              <a:t>view</a:t>
            </a:r>
            <a:r>
              <a:rPr lang="it-IT" dirty="0" smtClean="0"/>
              <a:t> to </a:t>
            </a:r>
            <a:r>
              <a:rPr lang="it-IT" dirty="0" err="1" smtClean="0"/>
              <a:t>resolving</a:t>
            </a:r>
            <a:r>
              <a:rPr lang="it-IT" dirty="0" smtClean="0"/>
              <a:t> </a:t>
            </a:r>
            <a:r>
              <a:rPr lang="it-IT" dirty="0" err="1" smtClean="0"/>
              <a:t>these</a:t>
            </a:r>
            <a:r>
              <a:rPr lang="it-IT" dirty="0" smtClean="0"/>
              <a:t> </a:t>
            </a:r>
            <a:r>
              <a:rPr lang="it-IT" dirty="0" err="1" smtClean="0"/>
              <a:t>domestic</a:t>
            </a:r>
            <a:r>
              <a:rPr lang="it-IT" dirty="0" smtClean="0"/>
              <a:t> </a:t>
            </a:r>
            <a:r>
              <a:rPr lang="it-IT" dirty="0" err="1" smtClean="0"/>
              <a:t>disputes</a:t>
            </a:r>
            <a:r>
              <a:rPr lang="it-IT" dirty="0" smtClean="0"/>
              <a:t> </a:t>
            </a:r>
            <a:r>
              <a:rPr lang="it-IT" dirty="0" err="1" smtClean="0"/>
              <a:t>concerning</a:t>
            </a:r>
            <a:r>
              <a:rPr lang="it-IT" dirty="0" smtClean="0"/>
              <a:t> EC </a:t>
            </a:r>
            <a:r>
              <a:rPr lang="it-IT" dirty="0" err="1" smtClean="0"/>
              <a:t>membership</a:t>
            </a:r>
            <a:r>
              <a:rPr lang="it-IT" dirty="0" smtClean="0"/>
              <a:t>. </a:t>
            </a:r>
            <a:r>
              <a:rPr lang="it-IT" dirty="0" err="1" smtClean="0"/>
              <a:t>Its</a:t>
            </a:r>
            <a:r>
              <a:rPr lang="it-IT" dirty="0" smtClean="0"/>
              <a:t> ultimate </a:t>
            </a:r>
            <a:r>
              <a:rPr lang="it-IT" dirty="0" err="1" smtClean="0"/>
              <a:t>aim</a:t>
            </a:r>
            <a:r>
              <a:rPr lang="it-IT" dirty="0" smtClean="0"/>
              <a:t>  </a:t>
            </a:r>
            <a:r>
              <a:rPr lang="it-IT" dirty="0" err="1" smtClean="0"/>
              <a:t>was</a:t>
            </a:r>
            <a:r>
              <a:rPr lang="it-IT" dirty="0" smtClean="0"/>
              <a:t> to </a:t>
            </a:r>
            <a:r>
              <a:rPr lang="it-IT" dirty="0" err="1" smtClean="0"/>
              <a:t>limit</a:t>
            </a:r>
            <a:r>
              <a:rPr lang="it-IT" dirty="0" smtClean="0"/>
              <a:t> the </a:t>
            </a:r>
            <a:r>
              <a:rPr lang="it-IT" dirty="0" err="1" smtClean="0"/>
              <a:t>damage</a:t>
            </a:r>
            <a:r>
              <a:rPr lang="it-IT" dirty="0" smtClean="0"/>
              <a:t> </a:t>
            </a:r>
            <a:r>
              <a:rPr lang="it-IT" dirty="0" err="1" smtClean="0"/>
              <a:t>created</a:t>
            </a:r>
            <a:r>
              <a:rPr lang="it-IT" dirty="0" smtClean="0"/>
              <a:t> by the </a:t>
            </a:r>
            <a:r>
              <a:rPr lang="it-IT" dirty="0" err="1" smtClean="0"/>
              <a:t>serious</a:t>
            </a:r>
            <a:r>
              <a:rPr lang="it-IT" dirty="0" smtClean="0"/>
              <a:t> </a:t>
            </a:r>
            <a:r>
              <a:rPr lang="it-IT" dirty="0" err="1" smtClean="0"/>
              <a:t>splits</a:t>
            </a:r>
            <a:r>
              <a:rPr lang="it-IT" dirty="0" smtClean="0"/>
              <a:t> in the Cabinet.</a:t>
            </a:r>
          </a:p>
          <a:p>
            <a:pPr marL="0" indent="0">
              <a:buNone/>
            </a:pPr>
            <a:endParaRPr lang="it-IT" dirty="0"/>
          </a:p>
          <a:p>
            <a:pPr marL="0" indent="0">
              <a:buNone/>
            </a:pPr>
            <a:r>
              <a:rPr lang="it-IT" dirty="0" smtClean="0"/>
              <a:t>The </a:t>
            </a:r>
            <a:r>
              <a:rPr lang="it-IT" dirty="0" err="1" smtClean="0"/>
              <a:t>result</a:t>
            </a:r>
            <a:r>
              <a:rPr lang="it-IT" dirty="0" smtClean="0"/>
              <a:t> </a:t>
            </a:r>
            <a:r>
              <a:rPr lang="it-IT" dirty="0" err="1" smtClean="0"/>
              <a:t>was</a:t>
            </a:r>
            <a:r>
              <a:rPr lang="it-IT" dirty="0" smtClean="0"/>
              <a:t> a 67% </a:t>
            </a:r>
            <a:r>
              <a:rPr lang="it-IT" dirty="0" err="1" smtClean="0"/>
              <a:t>victory</a:t>
            </a:r>
            <a:r>
              <a:rPr lang="it-IT" dirty="0" smtClean="0"/>
              <a:t> for </a:t>
            </a:r>
            <a:r>
              <a:rPr lang="it-IT" dirty="0" err="1" smtClean="0"/>
              <a:t>staying</a:t>
            </a:r>
            <a:r>
              <a:rPr lang="it-IT" dirty="0" smtClean="0"/>
              <a:t> in the </a:t>
            </a:r>
            <a:r>
              <a:rPr lang="it-IT" dirty="0" err="1" smtClean="0"/>
              <a:t>Economic</a:t>
            </a:r>
            <a:r>
              <a:rPr lang="it-IT" dirty="0" smtClean="0"/>
              <a:t> Community.</a:t>
            </a:r>
            <a:endParaRPr lang="it-IT" dirty="0"/>
          </a:p>
        </p:txBody>
      </p:sp>
    </p:spTree>
    <p:extLst>
      <p:ext uri="{BB962C8B-B14F-4D97-AF65-F5344CB8AC3E}">
        <p14:creationId xmlns:p14="http://schemas.microsoft.com/office/powerpoint/2010/main" val="31234077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Conservative Party</a:t>
            </a:r>
            <a:endParaRPr lang="it-IT" dirty="0"/>
          </a:p>
        </p:txBody>
      </p:sp>
      <p:sp>
        <p:nvSpPr>
          <p:cNvPr id="3" name="Segnaposto contenuto 2"/>
          <p:cNvSpPr>
            <a:spLocks noGrp="1"/>
          </p:cNvSpPr>
          <p:nvPr>
            <p:ph idx="1"/>
          </p:nvPr>
        </p:nvSpPr>
        <p:spPr/>
        <p:txBody>
          <a:bodyPr/>
          <a:lstStyle/>
          <a:p>
            <a:r>
              <a:rPr lang="en-US" dirty="0"/>
              <a:t>The Conservatives </a:t>
            </a:r>
            <a:r>
              <a:rPr lang="en-US" dirty="0" smtClean="0"/>
              <a:t>also campaigned to </a:t>
            </a:r>
            <a:r>
              <a:rPr lang="en-US" dirty="0"/>
              <a:t>stay in the Common Market. Margaret Thatcher, </a:t>
            </a:r>
            <a:r>
              <a:rPr lang="en-US" dirty="0" smtClean="0"/>
              <a:t>Tory  party leader, declared </a:t>
            </a:r>
            <a:r>
              <a:rPr lang="en-US" dirty="0"/>
              <a:t>the "Yes" vote would not have happened without the Opposition's support for it</a:t>
            </a:r>
            <a:r>
              <a:rPr lang="en-US" dirty="0" smtClean="0"/>
              <a:t>.</a:t>
            </a:r>
            <a:endParaRPr lang="en-US" dirty="0"/>
          </a:p>
          <a:p>
            <a:pPr marL="0" indent="0">
              <a:buNone/>
            </a:pPr>
            <a:endParaRPr lang="it-IT" dirty="0"/>
          </a:p>
        </p:txBody>
      </p:sp>
    </p:spTree>
    <p:extLst>
      <p:ext uri="{BB962C8B-B14F-4D97-AF65-F5344CB8AC3E}">
        <p14:creationId xmlns:p14="http://schemas.microsoft.com/office/powerpoint/2010/main" val="33143290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Margaret Thatcher</a:t>
            </a:r>
            <a:endParaRPr lang="it-IT" dirty="0"/>
          </a:p>
        </p:txBody>
      </p:sp>
      <p:pic>
        <p:nvPicPr>
          <p:cNvPr id="1026" name="Picture 2" descr="Conservative Party Leader Mrs Margaret Thatcher Wore This European Jumper When She Lit A Symbolic Torch At A Pro-market Rally"/>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736887" y="1825625"/>
            <a:ext cx="271822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90570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Margaret </a:t>
            </a:r>
            <a:r>
              <a:rPr lang="it-IT" dirty="0" err="1" smtClean="0"/>
              <a:t>Thatcher’s</a:t>
            </a:r>
            <a:r>
              <a:rPr lang="it-IT" dirty="0" smtClean="0"/>
              <a:t> Speech opening the Conservative 1975 </a:t>
            </a:r>
            <a:r>
              <a:rPr lang="it-IT" dirty="0"/>
              <a:t>referendum </a:t>
            </a:r>
            <a:r>
              <a:rPr lang="it-IT" dirty="0" err="1"/>
              <a:t>campaign</a:t>
            </a:r>
            <a:r>
              <a:rPr lang="it-IT" dirty="0"/>
              <a:t/>
            </a:r>
            <a:br>
              <a:rPr lang="it-IT" dirty="0"/>
            </a:br>
            <a:endParaRPr lang="it-IT" dirty="0"/>
          </a:p>
        </p:txBody>
      </p:sp>
      <p:sp>
        <p:nvSpPr>
          <p:cNvPr id="3" name="Segnaposto contenuto 2"/>
          <p:cNvSpPr>
            <a:spLocks noGrp="1"/>
          </p:cNvSpPr>
          <p:nvPr>
            <p:ph idx="1"/>
          </p:nvPr>
        </p:nvSpPr>
        <p:spPr/>
        <p:txBody>
          <a:bodyPr>
            <a:normAutofit fontScale="47500" lnSpcReduction="20000"/>
          </a:bodyPr>
          <a:lstStyle/>
          <a:p>
            <a:r>
              <a:rPr lang="en-US" sz="3300" dirty="0"/>
              <a:t>I welcome this opportunity to launch the Conservative campaign to keep Britain in Europe.</a:t>
            </a:r>
          </a:p>
          <a:p>
            <a:r>
              <a:rPr lang="en-US" sz="3300" dirty="0"/>
              <a:t>It is not surprising that I, as Leader of the Conservative Party, should wish to give my wholehearted support to this campaign, for the Conservative Party has been pursuing the European vision almost as long as we have existed as a Party.</a:t>
            </a:r>
          </a:p>
          <a:p>
            <a:r>
              <a:rPr lang="en-US" sz="3300" dirty="0" smtClean="0"/>
              <a:t>"</a:t>
            </a:r>
            <a:r>
              <a:rPr lang="en-US" sz="3300" dirty="0"/>
              <a:t>So long as the power and advice of England are felt in the Councils of Europe, peace I believe will be maintained, and maintained for a long period."</a:t>
            </a:r>
          </a:p>
          <a:p>
            <a:r>
              <a:rPr lang="en-US" sz="3300" dirty="0"/>
              <a:t>And, of course, that is right. We are inextricably part of Europe. </a:t>
            </a:r>
            <a:r>
              <a:rPr lang="en-US" sz="3300" dirty="0" smtClean="0"/>
              <a:t>Europe </a:t>
            </a:r>
            <a:r>
              <a:rPr lang="en-US" sz="3300" dirty="0"/>
              <a:t>is where we are and where we have always been</a:t>
            </a:r>
            <a:r>
              <a:rPr lang="en-US" sz="3300" dirty="0" smtClean="0"/>
              <a:t>.</a:t>
            </a:r>
            <a:endParaRPr lang="en-US" sz="3300" dirty="0"/>
          </a:p>
          <a:p>
            <a:r>
              <a:rPr lang="en-US" sz="3300" dirty="0"/>
              <a:t>It is a fact that there has been peace in Europe for the last quarter of a century, and for that alone I am grateful; that my children have not been embroiled in a European conflict as were the children of the previous two generations.</a:t>
            </a:r>
          </a:p>
          <a:p>
            <a:r>
              <a:rPr lang="en-US" sz="3300" dirty="0"/>
              <a:t>Nor do I think that we should take this peace too much for granted, for it has been secured by the conscious and concerted effort of nations to work together.</a:t>
            </a:r>
          </a:p>
          <a:p>
            <a:r>
              <a:rPr lang="en-US" sz="3300" dirty="0"/>
              <a:t>We are part of Europe. It was Churchill who, at the Congress of Europe in 1948, said: "The movement for European unity must be a positive force, deriving its strength from our sense of common spiritual values.</a:t>
            </a:r>
          </a:p>
          <a:p>
            <a:r>
              <a:rPr lang="en-US" sz="3300" dirty="0"/>
              <a:t>"It is a dynamic expression of democratic faith, based upon moral conceptions and inspired by a sense of mission ..."</a:t>
            </a:r>
          </a:p>
          <a:p>
            <a:r>
              <a:rPr lang="en-US" sz="3300" dirty="0"/>
              <a:t>And as Harold Macmillan, who made Britain's first application to join the Community, said: "We are European, geographically and culturally and we cannot, even if we would, disassociate ourselves from </a:t>
            </a:r>
            <a:r>
              <a:rPr lang="en-US" sz="3300" dirty="0" smtClean="0"/>
              <a:t>Europe“.</a:t>
            </a:r>
            <a:endParaRPr lang="en-US" sz="3300" dirty="0"/>
          </a:p>
          <a:p>
            <a:endParaRPr lang="it-IT" dirty="0"/>
          </a:p>
        </p:txBody>
      </p:sp>
    </p:spTree>
    <p:extLst>
      <p:ext uri="{BB962C8B-B14F-4D97-AF65-F5344CB8AC3E}">
        <p14:creationId xmlns:p14="http://schemas.microsoft.com/office/powerpoint/2010/main" val="176920245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Margaret </a:t>
            </a:r>
            <a:r>
              <a:rPr lang="it-IT" dirty="0" err="1"/>
              <a:t>Thatcher’s</a:t>
            </a:r>
            <a:r>
              <a:rPr lang="it-IT" dirty="0"/>
              <a:t> Speech opening the Conservative 1975 referendum </a:t>
            </a:r>
            <a:r>
              <a:rPr lang="it-IT" dirty="0" err="1"/>
              <a:t>campaign</a:t>
            </a:r>
            <a:r>
              <a:rPr lang="it-IT" dirty="0"/>
              <a:t/>
            </a:r>
            <a:br>
              <a:rPr lang="it-IT" dirty="0"/>
            </a:br>
            <a:endParaRPr lang="it-IT" dirty="0"/>
          </a:p>
        </p:txBody>
      </p:sp>
      <p:sp>
        <p:nvSpPr>
          <p:cNvPr id="3" name="Segnaposto contenuto 2"/>
          <p:cNvSpPr>
            <a:spLocks noGrp="1"/>
          </p:cNvSpPr>
          <p:nvPr>
            <p:ph idx="1"/>
          </p:nvPr>
        </p:nvSpPr>
        <p:spPr/>
        <p:txBody>
          <a:bodyPr>
            <a:normAutofit fontScale="77500" lnSpcReduction="20000"/>
          </a:bodyPr>
          <a:lstStyle/>
          <a:p>
            <a:r>
              <a:rPr lang="en-US" dirty="0"/>
              <a:t>The Community gives us peace and security in a free society, a peace and security denied to the past two generations.</a:t>
            </a:r>
          </a:p>
          <a:p>
            <a:r>
              <a:rPr lang="en-US" dirty="0" smtClean="0"/>
              <a:t>The </a:t>
            </a:r>
            <a:r>
              <a:rPr lang="en-US" dirty="0"/>
              <a:t>Community gives us access to secure sources of food supplies. This is vital to us, a country which has to import half of what we need.</a:t>
            </a:r>
          </a:p>
          <a:p>
            <a:r>
              <a:rPr lang="en-US" dirty="0" smtClean="0"/>
              <a:t>The </a:t>
            </a:r>
            <a:r>
              <a:rPr lang="en-US" dirty="0"/>
              <a:t>Community does more trade and gives more aid than any group in the world.</a:t>
            </a:r>
          </a:p>
          <a:p>
            <a:r>
              <a:rPr lang="en-US" dirty="0" smtClean="0"/>
              <a:t>The </a:t>
            </a:r>
            <a:r>
              <a:rPr lang="en-US" dirty="0"/>
              <a:t>Community gives us the opportunity to represent the Commonwealth in Europe. The Commonwealth want us to stay in and has said so. The Community wants us.</a:t>
            </a:r>
          </a:p>
          <a:p>
            <a:r>
              <a:rPr lang="en-US" dirty="0"/>
              <a:t>Conservatives must give a clear lead and play a vigorous part in the campaign to keep Britain in Europe to </a:t>
            </a:r>
            <a:r>
              <a:rPr lang="en-US" dirty="0" err="1"/>
              <a:t>honour</a:t>
            </a:r>
            <a:r>
              <a:rPr lang="en-US" dirty="0"/>
              <a:t> the treaties which you, sir, </a:t>
            </a:r>
            <a:r>
              <a:rPr lang="en-US" dirty="0" smtClean="0"/>
              <a:t>(Edward Heath) signed </a:t>
            </a:r>
            <a:r>
              <a:rPr lang="en-US" dirty="0"/>
              <a:t>in Britain's name.</a:t>
            </a:r>
          </a:p>
          <a:p>
            <a:r>
              <a:rPr lang="en-US" dirty="0"/>
              <a:t>We must do this, even though we dislike referenda. We must support the [ Harold Wilson] Prime Minister in this, even though we fight the Government on other issues.</a:t>
            </a:r>
          </a:p>
          <a:p>
            <a:r>
              <a:rPr lang="en-US" dirty="0"/>
              <a:t>We must play our full part in ensuring that Conservative supporters say "Yes to Europe".</a:t>
            </a:r>
          </a:p>
          <a:p>
            <a:endParaRPr lang="it-IT" dirty="0"/>
          </a:p>
        </p:txBody>
      </p:sp>
    </p:spTree>
    <p:extLst>
      <p:ext uri="{BB962C8B-B14F-4D97-AF65-F5344CB8AC3E}">
        <p14:creationId xmlns:p14="http://schemas.microsoft.com/office/powerpoint/2010/main" val="131218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086342"/>
            <a:ext cx="10515600" cy="4387179"/>
          </a:xfrm>
        </p:spPr>
        <p:txBody>
          <a:bodyPr>
            <a:noAutofit/>
          </a:bodyPr>
          <a:lstStyle/>
          <a:p>
            <a:r>
              <a:rPr lang="en-US" sz="3600" dirty="0" smtClean="0"/>
              <a:t>When </a:t>
            </a:r>
            <a:r>
              <a:rPr lang="en-US" sz="3600" dirty="0"/>
              <a:t>the European Union member states drafted and then approved the Treaty of Lisbon in 2007, they did not think anyone would ever want to leave ‒ it was a few years before the Eurozone crisis, and the bloc </a:t>
            </a:r>
            <a:r>
              <a:rPr lang="en-US" sz="3600" dirty="0" smtClean="0"/>
              <a:t>had just expanded successfully to </a:t>
            </a:r>
            <a:r>
              <a:rPr lang="en-US" sz="3600" dirty="0" err="1" smtClean="0"/>
              <a:t>th</a:t>
            </a:r>
            <a:r>
              <a:rPr lang="en-US" sz="3600" dirty="0" smtClean="0"/>
              <a:t> east.</a:t>
            </a:r>
            <a:r>
              <a:rPr lang="en-US" sz="3600" dirty="0"/>
              <a:t/>
            </a:r>
            <a:br>
              <a:rPr lang="en-US" sz="3600" dirty="0"/>
            </a:br>
            <a:r>
              <a:rPr lang="en-US" sz="3600" dirty="0"/>
              <a:t>So when, for the first time in its history, the EU included an article – the now-infamous Article </a:t>
            </a:r>
            <a:r>
              <a:rPr lang="en-US" sz="3600" dirty="0" smtClean="0"/>
              <a:t>50‒ </a:t>
            </a:r>
            <a:r>
              <a:rPr lang="en-US" sz="3600" dirty="0"/>
              <a:t>for a potential exit, they left it deliberately vague.</a:t>
            </a:r>
            <a:br>
              <a:rPr lang="en-US" sz="3600" dirty="0"/>
            </a:br>
            <a:endParaRPr lang="it-IT" sz="3600" dirty="0"/>
          </a:p>
        </p:txBody>
      </p:sp>
    </p:spTree>
    <p:extLst>
      <p:ext uri="{BB962C8B-B14F-4D97-AF65-F5344CB8AC3E}">
        <p14:creationId xmlns:p14="http://schemas.microsoft.com/office/powerpoint/2010/main" val="3609986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United</a:t>
            </a:r>
            <a:r>
              <a:rPr lang="it-IT" dirty="0" smtClean="0"/>
              <a:t> Kingdom and Europe</a:t>
            </a:r>
            <a:endParaRPr lang="it-IT" dirty="0"/>
          </a:p>
        </p:txBody>
      </p:sp>
      <p:graphicFrame>
        <p:nvGraphicFramePr>
          <p:cNvPr id="6" name="Segnaposto contenuto 5"/>
          <p:cNvGraphicFramePr>
            <a:graphicFrameLocks noGrp="1"/>
          </p:cNvGraphicFramePr>
          <p:nvPr>
            <p:ph idx="1"/>
          </p:nvPr>
        </p:nvGraphicFramePr>
        <p:xfrm>
          <a:off x="3754474" y="1825626"/>
          <a:ext cx="4683052" cy="4351336"/>
        </p:xfrm>
        <a:graphic>
          <a:graphicData uri="http://schemas.openxmlformats.org/drawingml/2006/table">
            <a:tbl>
              <a:tblPr firstRow="1" firstCol="1" bandRow="1">
                <a:tableStyleId>{5C22544A-7EE6-4342-B048-85BDC9FD1C3A}</a:tableStyleId>
              </a:tblPr>
              <a:tblGrid>
                <a:gridCol w="655627"/>
                <a:gridCol w="4027425"/>
              </a:tblGrid>
              <a:tr h="258430">
                <a:tc>
                  <a:txBody>
                    <a:bodyPr/>
                    <a:lstStyle/>
                    <a:p>
                      <a:pPr>
                        <a:lnSpc>
                          <a:spcPct val="107000"/>
                        </a:lnSpc>
                        <a:spcAft>
                          <a:spcPts val="0"/>
                        </a:spcAft>
                      </a:pPr>
                      <a:r>
                        <a:rPr lang="it-IT" sz="1000">
                          <a:effectLst/>
                        </a:rPr>
                        <a:t>1957</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c>
                  <a:txBody>
                    <a:bodyPr/>
                    <a:lstStyle/>
                    <a:p>
                      <a:pPr>
                        <a:lnSpc>
                          <a:spcPct val="107000"/>
                        </a:lnSpc>
                        <a:spcAft>
                          <a:spcPts val="0"/>
                        </a:spcAft>
                      </a:pPr>
                      <a:r>
                        <a:rPr lang="en-GB" sz="1000">
                          <a:effectLst/>
                        </a:rPr>
                        <a:t>The Treaty of Rome was signed by 6 European states</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r>
              <a:tr h="258430">
                <a:tc>
                  <a:txBody>
                    <a:bodyPr/>
                    <a:lstStyle/>
                    <a:p>
                      <a:pPr>
                        <a:lnSpc>
                          <a:spcPct val="107000"/>
                        </a:lnSpc>
                        <a:spcAft>
                          <a:spcPts val="0"/>
                        </a:spcAft>
                      </a:pPr>
                      <a:r>
                        <a:rPr lang="it-IT" sz="1000">
                          <a:effectLst/>
                        </a:rPr>
                        <a:t>1967</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c>
                  <a:txBody>
                    <a:bodyPr/>
                    <a:lstStyle/>
                    <a:p>
                      <a:pPr>
                        <a:lnSpc>
                          <a:spcPct val="107000"/>
                        </a:lnSpc>
                        <a:spcAft>
                          <a:spcPts val="0"/>
                        </a:spcAft>
                      </a:pPr>
                      <a:r>
                        <a:rPr lang="en-GB" sz="1000">
                          <a:effectLst/>
                        </a:rPr>
                        <a:t>The European Community was established</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r>
              <a:tr h="421565">
                <a:tc>
                  <a:txBody>
                    <a:bodyPr/>
                    <a:lstStyle/>
                    <a:p>
                      <a:pPr>
                        <a:lnSpc>
                          <a:spcPct val="107000"/>
                        </a:lnSpc>
                        <a:spcAft>
                          <a:spcPts val="0"/>
                        </a:spcAft>
                      </a:pPr>
                      <a:r>
                        <a:rPr lang="it-IT" sz="1000">
                          <a:effectLst/>
                        </a:rPr>
                        <a:t>1973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c>
                  <a:txBody>
                    <a:bodyPr/>
                    <a:lstStyle/>
                    <a:p>
                      <a:pPr>
                        <a:lnSpc>
                          <a:spcPct val="107000"/>
                        </a:lnSpc>
                        <a:spcAft>
                          <a:spcPts val="0"/>
                        </a:spcAft>
                      </a:pPr>
                      <a:r>
                        <a:rPr lang="en-GB" sz="1000">
                          <a:effectLst/>
                        </a:rPr>
                        <a:t>Britain joined the European Community. Tory Prime Minister Edward Heath took Britain in.</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r>
              <a:tr h="584701">
                <a:tc>
                  <a:txBody>
                    <a:bodyPr/>
                    <a:lstStyle/>
                    <a:p>
                      <a:pPr>
                        <a:lnSpc>
                          <a:spcPct val="107000"/>
                        </a:lnSpc>
                        <a:spcAft>
                          <a:spcPts val="0"/>
                        </a:spcAft>
                      </a:pPr>
                      <a:r>
                        <a:rPr lang="it-IT" sz="1000">
                          <a:effectLst/>
                        </a:rPr>
                        <a:t>1975</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c>
                  <a:txBody>
                    <a:bodyPr/>
                    <a:lstStyle/>
                    <a:p>
                      <a:pPr>
                        <a:lnSpc>
                          <a:spcPct val="107000"/>
                        </a:lnSpc>
                        <a:spcAft>
                          <a:spcPts val="0"/>
                        </a:spcAft>
                      </a:pPr>
                      <a:r>
                        <a:rPr lang="en-GB" sz="1000">
                          <a:effectLst/>
                        </a:rPr>
                        <a:t>Labour Prime Minister Harold Wilson had a </a:t>
                      </a:r>
                      <a:r>
                        <a:rPr lang="en-GB" sz="1000" u="none" strike="noStrike">
                          <a:effectLst/>
                          <a:hlinkClick r:id="rId2"/>
                        </a:rPr>
                        <a:t>referendum</a:t>
                      </a:r>
                      <a:r>
                        <a:rPr lang="en-GB" sz="1000">
                          <a:effectLst/>
                        </a:rPr>
                        <a:t> on Britain’s membership – the last national </a:t>
                      </a:r>
                      <a:r>
                        <a:rPr lang="en-GB" sz="1000" u="none" strike="noStrike">
                          <a:effectLst/>
                          <a:hlinkClick r:id="rId2"/>
                        </a:rPr>
                        <a:t>referendum</a:t>
                      </a:r>
                      <a:r>
                        <a:rPr lang="en-GB" sz="1000">
                          <a:effectLst/>
                        </a:rPr>
                        <a:t> this country has had. 66% voted yes – to stay in the European Community</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r>
              <a:tr h="584701">
                <a:tc>
                  <a:txBody>
                    <a:bodyPr/>
                    <a:lstStyle/>
                    <a:p>
                      <a:pPr>
                        <a:lnSpc>
                          <a:spcPct val="107000"/>
                        </a:lnSpc>
                        <a:spcAft>
                          <a:spcPts val="0"/>
                        </a:spcAft>
                      </a:pPr>
                      <a:r>
                        <a:rPr lang="it-IT" sz="1000">
                          <a:effectLst/>
                        </a:rPr>
                        <a:t>1987</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c>
                  <a:txBody>
                    <a:bodyPr/>
                    <a:lstStyle/>
                    <a:p>
                      <a:pPr>
                        <a:lnSpc>
                          <a:spcPct val="107000"/>
                        </a:lnSpc>
                        <a:spcAft>
                          <a:spcPts val="0"/>
                        </a:spcAft>
                      </a:pPr>
                      <a:r>
                        <a:rPr lang="en-GB" sz="1000">
                          <a:effectLst/>
                        </a:rPr>
                        <a:t>The Single European Act was signed. This was to create an internal market; “an area without frontiers in which the free movement of goods and persons, services and capital is ensured.”</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r>
              <a:tr h="1237243">
                <a:tc>
                  <a:txBody>
                    <a:bodyPr/>
                    <a:lstStyle/>
                    <a:p>
                      <a:pPr>
                        <a:lnSpc>
                          <a:spcPct val="107000"/>
                        </a:lnSpc>
                        <a:spcAft>
                          <a:spcPts val="0"/>
                        </a:spcAft>
                      </a:pPr>
                      <a:r>
                        <a:rPr lang="it-IT" sz="1000">
                          <a:effectLst/>
                        </a:rPr>
                        <a:t>1991</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c>
                  <a:txBody>
                    <a:bodyPr/>
                    <a:lstStyle/>
                    <a:p>
                      <a:pPr>
                        <a:lnSpc>
                          <a:spcPct val="107000"/>
                        </a:lnSpc>
                        <a:spcAft>
                          <a:spcPts val="0"/>
                        </a:spcAft>
                      </a:pPr>
                      <a:r>
                        <a:rPr lang="en-GB" sz="1000">
                          <a:effectLst/>
                        </a:rPr>
                        <a:t>The Maastrict Treaty was signed. The heart of this was to create a single European currency so that Europe as an entity had a currency to challenge the international supremacy of the dollar. Britain, led by Tory Prime Minister John Major, pushed for and got an “opt out” clause for Britain. This meant that we were part of the European Community and wanted to be a part of it, but not to participate in a single currency, therefore, maintaining the pound should we decide to do so.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r>
              <a:tr h="258430">
                <a:tc>
                  <a:txBody>
                    <a:bodyPr/>
                    <a:lstStyle/>
                    <a:p>
                      <a:pPr>
                        <a:lnSpc>
                          <a:spcPct val="107000"/>
                        </a:lnSpc>
                        <a:spcAft>
                          <a:spcPts val="0"/>
                        </a:spcAft>
                      </a:pPr>
                      <a:r>
                        <a:rPr lang="it-IT" sz="1000">
                          <a:effectLst/>
                        </a:rPr>
                        <a:t>1993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c>
                  <a:txBody>
                    <a:bodyPr/>
                    <a:lstStyle/>
                    <a:p>
                      <a:pPr>
                        <a:lnSpc>
                          <a:spcPct val="107000"/>
                        </a:lnSpc>
                        <a:spcAft>
                          <a:spcPts val="0"/>
                        </a:spcAft>
                      </a:pPr>
                      <a:r>
                        <a:rPr lang="en-GB" sz="1000">
                          <a:effectLst/>
                        </a:rPr>
                        <a:t>The </a:t>
                      </a:r>
                      <a:r>
                        <a:rPr lang="en-GB" sz="1000" u="none" strike="noStrike">
                          <a:effectLst/>
                          <a:hlinkClick r:id="rId3"/>
                        </a:rPr>
                        <a:t>European Union</a:t>
                      </a:r>
                      <a:r>
                        <a:rPr lang="en-GB" sz="1000">
                          <a:effectLst/>
                        </a:rPr>
                        <a:t> was formed</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r>
              <a:tr h="747836">
                <a:tc>
                  <a:txBody>
                    <a:bodyPr/>
                    <a:lstStyle/>
                    <a:p>
                      <a:pPr>
                        <a:lnSpc>
                          <a:spcPct val="107000"/>
                        </a:lnSpc>
                        <a:spcAft>
                          <a:spcPts val="0"/>
                        </a:spcAft>
                      </a:pPr>
                      <a:r>
                        <a:rPr lang="it-IT" sz="1000">
                          <a:effectLst/>
                        </a:rPr>
                        <a:t>2002</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c>
                  <a:txBody>
                    <a:bodyPr/>
                    <a:lstStyle/>
                    <a:p>
                      <a:pPr>
                        <a:lnSpc>
                          <a:spcPct val="107000"/>
                        </a:lnSpc>
                        <a:spcAft>
                          <a:spcPts val="0"/>
                        </a:spcAft>
                      </a:pPr>
                      <a:r>
                        <a:rPr lang="en-GB" sz="1000" dirty="0">
                          <a:effectLst/>
                        </a:rPr>
                        <a:t>The </a:t>
                      </a:r>
                      <a:r>
                        <a:rPr lang="en-GB" sz="1000" u="none" strike="noStrike" dirty="0">
                          <a:effectLst/>
                          <a:hlinkClick r:id="rId4"/>
                        </a:rPr>
                        <a:t>Euro</a:t>
                      </a:r>
                      <a:r>
                        <a:rPr lang="en-GB" sz="1000" dirty="0">
                          <a:effectLst/>
                        </a:rPr>
                        <a:t> was introduced on January 1st. Britain has it Five Tests – if these are answered successfully, then Britain will join the </a:t>
                      </a:r>
                      <a:r>
                        <a:rPr lang="en-GB" sz="1000" u="none" strike="noStrike" dirty="0">
                          <a:effectLst/>
                          <a:hlinkClick r:id="rId4"/>
                        </a:rPr>
                        <a:t>Euro</a:t>
                      </a:r>
                      <a:r>
                        <a:rPr lang="en-GB" sz="1000" dirty="0">
                          <a:effectLst/>
                        </a:rPr>
                        <a:t>. British public opinion does not appear to support the </a:t>
                      </a:r>
                      <a:r>
                        <a:rPr lang="en-GB" sz="1000" u="none" strike="noStrike" dirty="0">
                          <a:effectLst/>
                          <a:hlinkClick r:id="rId4"/>
                        </a:rPr>
                        <a:t>Euro</a:t>
                      </a:r>
                      <a:r>
                        <a:rPr lang="en-GB" sz="1000" dirty="0">
                          <a:effectLst/>
                        </a:rPr>
                        <a:t> as the first month of its life draws to an end.</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02101" marR="102101" marT="47647" marB="47647" anchor="b"/>
                </a:tc>
              </a:tr>
            </a:tbl>
          </a:graphicData>
        </a:graphic>
      </p:graphicFrame>
      <p:sp>
        <p:nvSpPr>
          <p:cNvPr id="8" name="Rectangle 2"/>
          <p:cNvSpPr>
            <a:spLocks noChangeArrowheads="1"/>
          </p:cNvSpPr>
          <p:nvPr/>
        </p:nvSpPr>
        <p:spPr bwMode="auto">
          <a:xfrm>
            <a:off x="0" y="-40705"/>
            <a:ext cx="18473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67099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4707</TotalTime>
  <Words>3414</Words>
  <Application>Microsoft Office PowerPoint</Application>
  <PresentationFormat>Widescreen</PresentationFormat>
  <Paragraphs>281</Paragraphs>
  <Slides>75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75</vt:i4>
      </vt:variant>
    </vt:vector>
  </HeadingPairs>
  <TitlesOfParts>
    <vt:vector size="80" baseType="lpstr">
      <vt:lpstr>Arial</vt:lpstr>
      <vt:lpstr>Calibri</vt:lpstr>
      <vt:lpstr>Calibri Light</vt:lpstr>
      <vt:lpstr>Times New Roman</vt:lpstr>
      <vt:lpstr>Tema di Office</vt:lpstr>
      <vt:lpstr>Brexit Means Brexit.   Causes Consequences and Implications</vt:lpstr>
      <vt:lpstr>What does ‘hard’ or ‘soft’ Brexit mean?</vt:lpstr>
      <vt:lpstr>What do you know about Brexit?</vt:lpstr>
      <vt:lpstr>Answers</vt:lpstr>
      <vt:lpstr>What is Article 50 of the Lisbon Treaty and what does it say?</vt:lpstr>
      <vt:lpstr>Article 50 of the Lisbon Treaty</vt:lpstr>
      <vt:lpstr>A government must trigger the article by officially notifying the EU of its intention to leave. Then there is a two-year period in which the terms of the leaver’s exit are negotiated. During this time Britain would no longer be able to take part in any EU decision-making, and any exit agreements must be approved by all 27 remaining EU nations and the European Parliament. Then after Britain’s formal exit, fresh negotiations can begin on any new trade deals. </vt:lpstr>
      <vt:lpstr>When the European Union member states drafted and then approved the Treaty of Lisbon in 2007, they did not think anyone would ever want to leave ‒ it was a few years before the Eurozone crisis, and the bloc had just expanded successfully to th east. So when, for the first time in its history, the EU included an article – the now-infamous Article 50‒ for a potential exit, they left it deliberately vague. </vt:lpstr>
      <vt:lpstr>The United Kingdom and Europe</vt:lpstr>
      <vt:lpstr>Great Britain and Europe. A Brief History</vt:lpstr>
      <vt:lpstr> Roots</vt:lpstr>
      <vt:lpstr>January 1948-January 1949</vt:lpstr>
      <vt:lpstr>May-June 1950</vt:lpstr>
      <vt:lpstr>June-November  1955</vt:lpstr>
      <vt:lpstr>1949  Labour Government (PM Clement Atlee)</vt:lpstr>
      <vt:lpstr>This position was shaped immediately in 1945.</vt:lpstr>
      <vt:lpstr>WHERE AND WHEN DID THIS POSITION TAKE ROOT?</vt:lpstr>
      <vt:lpstr>Sense of Insularity</vt:lpstr>
      <vt:lpstr>British Perception of Europe in 1945</vt:lpstr>
      <vt:lpstr>Result</vt:lpstr>
      <vt:lpstr>‘Standing Alone’</vt:lpstr>
      <vt:lpstr>Great Power Status</vt:lpstr>
      <vt:lpstr>But was post-war Britain still a global power?</vt:lpstr>
      <vt:lpstr>        The Answer is NO       </vt:lpstr>
      <vt:lpstr>The Perception of Great Power Status </vt:lpstr>
      <vt:lpstr>A perception of Great Power Status (2)</vt:lpstr>
      <vt:lpstr>A perception of Great Power Status (3)</vt:lpstr>
      <vt:lpstr>A Brief Look at Continental Europe </vt:lpstr>
      <vt:lpstr> Post-War Continental Europe.</vt:lpstr>
      <vt:lpstr>  1. They had all had their prestige weakened  by virtue of national defeat: whether at the hands of Nazi Germany, or as in the case of Germany and Italy, by the Allies.</vt:lpstr>
      <vt:lpstr>  2. They had all suffered from the excesses of state power, with the Nazi regime the most extreme manifestation of this.</vt:lpstr>
      <vt:lpstr>  For these countries, unlike Britain, the nationstate had been discredited, resulting in powerful political forces for new forms of inter-state cooperation.  These new forms of cooperation were needed for three reasons.</vt:lpstr>
      <vt:lpstr> 1. They all confronted the task of economic  reconstruction. </vt:lpstr>
      <vt:lpstr> 2. Most of them bordered on West Germany and looked for a new way of containing German power.</vt:lpstr>
      <vt:lpstr> 3. The Cold War created a geopolitical division through the centre of Europe and a need to organise against a perceived external threat of communism.</vt:lpstr>
      <vt:lpstr>Supranationalism</vt:lpstr>
      <vt:lpstr>Supranationalism</vt:lpstr>
      <vt:lpstr>Furthermore</vt:lpstr>
      <vt:lpstr>Supranational Organisations</vt:lpstr>
      <vt:lpstr>British reaction to the new EECs</vt:lpstr>
      <vt:lpstr>What were these factors?</vt:lpstr>
      <vt:lpstr>Application for Membership Rejected</vt:lpstr>
      <vt:lpstr>De Gaulle’s arguments were</vt:lpstr>
      <vt:lpstr>French rejection of  UK Membership</vt:lpstr>
      <vt:lpstr> De Gaulle’s Arguments were</vt:lpstr>
      <vt:lpstr>De Gaulle’s view on British Membership of theEEC</vt:lpstr>
      <vt:lpstr>De Gaulle on Membership (1)</vt:lpstr>
      <vt:lpstr>De Gaulle on Membership (2)</vt:lpstr>
      <vt:lpstr>How interested was the UK in really joining the Common Market?</vt:lpstr>
      <vt:lpstr>Economic Imperialism</vt:lpstr>
      <vt:lpstr>Protectionism</vt:lpstr>
      <vt:lpstr>British membership of a European customs union was therefore regarded as unacceptable.</vt:lpstr>
      <vt:lpstr>It would undermine the British preference for a ‘one world’ trading system including the Commonwealth, North America and Europe.</vt:lpstr>
      <vt:lpstr>Any attempt to merge this imperialist and protectionist system with a European customs union would mean a net loss for British exporters and for British management of the sterling area.</vt:lpstr>
      <vt:lpstr>Throughout the 1950s, the precise impact of the Commonwealth on the making of British foreign policy towards the emerging EC was immeasurable.</vt:lpstr>
      <vt:lpstr>For these reasons the dramatic economic downturn of the UK economy after the war increased the argument against membership of a European customs union even more.</vt:lpstr>
      <vt:lpstr>  The public are already turning against Brexit. When will Theresa May listen?  </vt:lpstr>
      <vt:lpstr>Times were changing</vt:lpstr>
      <vt:lpstr>Enlargement</vt:lpstr>
      <vt:lpstr>Enlargement (1)</vt:lpstr>
      <vt:lpstr>Enlargement (2)</vt:lpstr>
      <vt:lpstr>British Accession</vt:lpstr>
      <vt:lpstr>British Accession (1)</vt:lpstr>
      <vt:lpstr>Accession (2)</vt:lpstr>
      <vt:lpstr>The Two Main Parties and Europe.</vt:lpstr>
      <vt:lpstr>Party Divisions</vt:lpstr>
      <vt:lpstr>Party Divisions (1)</vt:lpstr>
      <vt:lpstr>The Labour party (1)</vt:lpstr>
      <vt:lpstr>The 1975 Referendum</vt:lpstr>
      <vt:lpstr>The 1975 referendum (1)</vt:lpstr>
      <vt:lpstr>The 1975 Referendum</vt:lpstr>
      <vt:lpstr>The Conservative Party</vt:lpstr>
      <vt:lpstr>Margaret Thatcher</vt:lpstr>
      <vt:lpstr> Margaret Thatcher’s Speech opening the Conservative 1975 referendum campaign </vt:lpstr>
      <vt:lpstr> Margaret Thatcher’s Speech opening the Conservative 1975 referendum campaign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Brexit Means Brexit.   Causes Consequences and Implications</dc:title>
  <dc:creator>Chris King</dc:creator>
  <cp:lastModifiedBy>Chris King</cp:lastModifiedBy>
  <cp:revision>141</cp:revision>
  <dcterms:created xsi:type="dcterms:W3CDTF">2016-09-28T20:48:24Z</dcterms:created>
  <dcterms:modified xsi:type="dcterms:W3CDTF">2017-04-26T14:39:46Z</dcterms:modified>
</cp:coreProperties>
</file>