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1" r:id="rId5"/>
    <p:sldId id="259" r:id="rId6"/>
    <p:sldId id="260"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1160EA64-D806-43AC-9DF2-F8C432F32B4C}" type="datetimeFigureOut">
              <a:rPr lang="en-US" dirty="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5/9/2019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4F7D4976-E339-4826-83B7-FBD03F55ECF8}" type="datetimeFigureOut">
              <a:rPr lang="en-US" dirty="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9" name="Date Placeholder 8"/>
          <p:cNvSpPr>
            <a:spLocks noGrp="1"/>
          </p:cNvSpPr>
          <p:nvPr>
            <p:ph type="dt" sz="half" idx="10"/>
          </p:nvPr>
        </p:nvSpPr>
        <p:spPr/>
        <p:txBody>
          <a:bodyPr/>
          <a:lstStyle/>
          <a:p>
            <a:fld id="{D1BE4249-C0D0-4B06-8692-E8BB871AF643}" type="datetimeFigureOut">
              <a:rPr lang="en-US" dirty="0"/>
              <a:t>5/9/2019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5/9/2019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5/9/2019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4F955B-04A0-4F76-9F58-88C25232BDFB}"/>
              </a:ext>
            </a:extLst>
          </p:cNvPr>
          <p:cNvSpPr>
            <a:spLocks noGrp="1"/>
          </p:cNvSpPr>
          <p:nvPr>
            <p:ph type="ctrTitle"/>
          </p:nvPr>
        </p:nvSpPr>
        <p:spPr/>
        <p:txBody>
          <a:bodyPr/>
          <a:lstStyle/>
          <a:p>
            <a:r>
              <a:rPr lang="en-GB" dirty="0"/>
              <a:t>Congressional hearings</a:t>
            </a:r>
            <a:endParaRPr lang="it-IT" dirty="0"/>
          </a:p>
        </p:txBody>
      </p:sp>
      <p:sp>
        <p:nvSpPr>
          <p:cNvPr id="3" name="Sottotitolo 2">
            <a:extLst>
              <a:ext uri="{FF2B5EF4-FFF2-40B4-BE49-F238E27FC236}">
                <a16:creationId xmlns:a16="http://schemas.microsoft.com/office/drawing/2014/main" id="{7F6B9E4D-E742-432E-9341-4E382D534836}"/>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2947602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6100FE-E37B-4AE8-BA27-BD0579F37A8F}"/>
              </a:ext>
            </a:extLst>
          </p:cNvPr>
          <p:cNvSpPr>
            <a:spLocks noGrp="1"/>
          </p:cNvSpPr>
          <p:nvPr>
            <p:ph type="title"/>
          </p:nvPr>
        </p:nvSpPr>
        <p:spPr/>
        <p:txBody>
          <a:bodyPr/>
          <a:lstStyle/>
          <a:p>
            <a:r>
              <a:rPr lang="it-IT" dirty="0"/>
              <a:t>rules</a:t>
            </a:r>
          </a:p>
        </p:txBody>
      </p:sp>
      <p:sp>
        <p:nvSpPr>
          <p:cNvPr id="3" name="Segnaposto contenuto 2">
            <a:extLst>
              <a:ext uri="{FF2B5EF4-FFF2-40B4-BE49-F238E27FC236}">
                <a16:creationId xmlns:a16="http://schemas.microsoft.com/office/drawing/2014/main" id="{9DFA4C07-4149-479A-8FE2-0D46E7F526CE}"/>
              </a:ext>
            </a:extLst>
          </p:cNvPr>
          <p:cNvSpPr>
            <a:spLocks noGrp="1"/>
          </p:cNvSpPr>
          <p:nvPr>
            <p:ph idx="1"/>
          </p:nvPr>
        </p:nvSpPr>
        <p:spPr/>
        <p:txBody>
          <a:bodyPr>
            <a:normAutofit/>
          </a:bodyPr>
          <a:lstStyle/>
          <a:p>
            <a:r>
              <a:rPr lang="en-US" sz="2400" dirty="0"/>
              <a:t>Committees assert their right to receive advance copies of testimony for several reasons. </a:t>
            </a:r>
          </a:p>
          <a:p>
            <a:r>
              <a:rPr lang="en-US" sz="2400" dirty="0"/>
              <a:t>Before the hearing, committees may want to summarize or outline the testimony, draft questions tailored to each witness’s statement, and photocopy the statement for distribution to the press and others. </a:t>
            </a:r>
            <a:endParaRPr lang="it-IT" sz="2400" dirty="0"/>
          </a:p>
        </p:txBody>
      </p:sp>
    </p:spTree>
    <p:extLst>
      <p:ext uri="{BB962C8B-B14F-4D97-AF65-F5344CB8AC3E}">
        <p14:creationId xmlns:p14="http://schemas.microsoft.com/office/powerpoint/2010/main" val="3173901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1CFCCB-46D4-4758-8F57-4B835BB20BD6}"/>
              </a:ext>
            </a:extLst>
          </p:cNvPr>
          <p:cNvSpPr>
            <a:spLocks noGrp="1"/>
          </p:cNvSpPr>
          <p:nvPr>
            <p:ph type="title"/>
          </p:nvPr>
        </p:nvSpPr>
        <p:spPr/>
        <p:txBody>
          <a:bodyPr/>
          <a:lstStyle/>
          <a:p>
            <a:r>
              <a:rPr lang="it-IT" dirty="0"/>
              <a:t>RULES</a:t>
            </a:r>
          </a:p>
        </p:txBody>
      </p:sp>
      <p:sp>
        <p:nvSpPr>
          <p:cNvPr id="3" name="Segnaposto contenuto 2">
            <a:extLst>
              <a:ext uri="{FF2B5EF4-FFF2-40B4-BE49-F238E27FC236}">
                <a16:creationId xmlns:a16="http://schemas.microsoft.com/office/drawing/2014/main" id="{0A18BFDC-166E-47D0-B201-4A29037ABB14}"/>
              </a:ext>
            </a:extLst>
          </p:cNvPr>
          <p:cNvSpPr>
            <a:spLocks noGrp="1"/>
          </p:cNvSpPr>
          <p:nvPr>
            <p:ph idx="1"/>
          </p:nvPr>
        </p:nvSpPr>
        <p:spPr/>
        <p:txBody>
          <a:bodyPr/>
          <a:lstStyle/>
          <a:p>
            <a:r>
              <a:rPr lang="en-US" sz="2400" dirty="0"/>
              <a:t> According to one traditional format, a witness summarizes his or her written statements and then takes questions from committee members. </a:t>
            </a:r>
          </a:p>
          <a:p>
            <a:r>
              <a:rPr lang="en-US" sz="2400" dirty="0"/>
              <a:t>Most witnesses read out virtually verbatim the written copy of their testimony.</a:t>
            </a:r>
            <a:r>
              <a:rPr lang="en-US" dirty="0"/>
              <a:t> </a:t>
            </a:r>
            <a:endParaRPr lang="it-IT" dirty="0"/>
          </a:p>
        </p:txBody>
      </p:sp>
    </p:spTree>
    <p:extLst>
      <p:ext uri="{BB962C8B-B14F-4D97-AF65-F5344CB8AC3E}">
        <p14:creationId xmlns:p14="http://schemas.microsoft.com/office/powerpoint/2010/main" val="694633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29A489-A339-448B-9E71-23703C2F7433}"/>
              </a:ext>
            </a:extLst>
          </p:cNvPr>
          <p:cNvSpPr>
            <a:spLocks noGrp="1"/>
          </p:cNvSpPr>
          <p:nvPr>
            <p:ph type="title"/>
          </p:nvPr>
        </p:nvSpPr>
        <p:spPr/>
        <p:txBody>
          <a:bodyPr/>
          <a:lstStyle/>
          <a:p>
            <a:r>
              <a:rPr lang="it-IT" dirty="0"/>
              <a:t>rules</a:t>
            </a:r>
          </a:p>
        </p:txBody>
      </p:sp>
      <p:sp>
        <p:nvSpPr>
          <p:cNvPr id="3" name="Segnaposto contenuto 2">
            <a:extLst>
              <a:ext uri="{FF2B5EF4-FFF2-40B4-BE49-F238E27FC236}">
                <a16:creationId xmlns:a16="http://schemas.microsoft.com/office/drawing/2014/main" id="{E38E53E5-0B37-44CF-BDAB-4EC2DF3CBFF2}"/>
              </a:ext>
            </a:extLst>
          </p:cNvPr>
          <p:cNvSpPr>
            <a:spLocks noGrp="1"/>
          </p:cNvSpPr>
          <p:nvPr>
            <p:ph idx="1"/>
          </p:nvPr>
        </p:nvSpPr>
        <p:spPr/>
        <p:txBody>
          <a:bodyPr>
            <a:noAutofit/>
          </a:bodyPr>
          <a:lstStyle/>
          <a:p>
            <a:r>
              <a:rPr lang="en-US" sz="2400" dirty="0"/>
              <a:t>House and Senate Rules influence how a committee plans for media coverage and other publicity matters. </a:t>
            </a:r>
          </a:p>
          <a:p>
            <a:r>
              <a:rPr lang="en-US" sz="2400" dirty="0"/>
              <a:t>rules require that hearings be open to the public, as well as to radio, television, and still photography coverage, unless a committee votes to close a hearing.</a:t>
            </a:r>
          </a:p>
          <a:p>
            <a:r>
              <a:rPr lang="en-US" sz="2400" dirty="0"/>
              <a:t>Hearings may be closed only for limited and specific reasons - for example, to deal with information that could compromise national security. </a:t>
            </a:r>
            <a:endParaRPr lang="it-IT" sz="2400" dirty="0"/>
          </a:p>
        </p:txBody>
      </p:sp>
    </p:spTree>
    <p:extLst>
      <p:ext uri="{BB962C8B-B14F-4D97-AF65-F5344CB8AC3E}">
        <p14:creationId xmlns:p14="http://schemas.microsoft.com/office/powerpoint/2010/main" val="4196628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D93618-5E95-4CC2-9A88-10B251C22496}"/>
              </a:ext>
            </a:extLst>
          </p:cNvPr>
          <p:cNvSpPr>
            <a:spLocks noGrp="1"/>
          </p:cNvSpPr>
          <p:nvPr>
            <p:ph type="title"/>
          </p:nvPr>
        </p:nvSpPr>
        <p:spPr/>
        <p:txBody>
          <a:bodyPr/>
          <a:lstStyle/>
          <a:p>
            <a:r>
              <a:rPr lang="it-IT" dirty="0" err="1"/>
              <a:t>Extensive</a:t>
            </a:r>
            <a:r>
              <a:rPr lang="it-IT" dirty="0"/>
              <a:t> </a:t>
            </a:r>
            <a:r>
              <a:rPr lang="it-IT" dirty="0" err="1"/>
              <a:t>preparation</a:t>
            </a:r>
            <a:endParaRPr lang="it-IT" dirty="0"/>
          </a:p>
        </p:txBody>
      </p:sp>
      <p:sp>
        <p:nvSpPr>
          <p:cNvPr id="3" name="Segnaposto contenuto 2">
            <a:extLst>
              <a:ext uri="{FF2B5EF4-FFF2-40B4-BE49-F238E27FC236}">
                <a16:creationId xmlns:a16="http://schemas.microsoft.com/office/drawing/2014/main" id="{EFE0AE61-B85F-4994-98E8-B786BFC30386}"/>
              </a:ext>
            </a:extLst>
          </p:cNvPr>
          <p:cNvSpPr>
            <a:spLocks noGrp="1"/>
          </p:cNvSpPr>
          <p:nvPr>
            <p:ph idx="1"/>
          </p:nvPr>
        </p:nvSpPr>
        <p:spPr/>
        <p:txBody>
          <a:bodyPr/>
          <a:lstStyle/>
          <a:p>
            <a:r>
              <a:rPr lang="en-US" dirty="0"/>
              <a:t> Necessary research has been conducted</a:t>
            </a:r>
          </a:p>
          <a:p>
            <a:r>
              <a:rPr lang="en-US" dirty="0"/>
              <a:t> relevant materials assembled in a briefing book.</a:t>
            </a:r>
          </a:p>
          <a:p>
            <a:r>
              <a:rPr lang="en-US" dirty="0"/>
              <a:t> Briefings may have been prepared for committee members, staff, witnesses, and the press. </a:t>
            </a:r>
          </a:p>
          <a:p>
            <a:r>
              <a:rPr lang="en-US" dirty="0"/>
              <a:t>Administrative issues, such as arranging for an official reporter. </a:t>
            </a:r>
          </a:p>
          <a:p>
            <a:endParaRPr lang="en-US" dirty="0"/>
          </a:p>
          <a:p>
            <a:pPr marL="0" indent="0">
              <a:buNone/>
            </a:pPr>
            <a:r>
              <a:rPr lang="en-US" dirty="0"/>
              <a:t>As a result of thorough and careful preparation, many hearings proceed without surprises. </a:t>
            </a:r>
            <a:endParaRPr lang="it-IT" dirty="0"/>
          </a:p>
        </p:txBody>
      </p:sp>
    </p:spTree>
    <p:extLst>
      <p:ext uri="{BB962C8B-B14F-4D97-AF65-F5344CB8AC3E}">
        <p14:creationId xmlns:p14="http://schemas.microsoft.com/office/powerpoint/2010/main" val="1005573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6C5A7D-CEE5-43F9-9803-AFA5A45BB3EB}"/>
              </a:ext>
            </a:extLst>
          </p:cNvPr>
          <p:cNvSpPr>
            <a:spLocks noGrp="1"/>
          </p:cNvSpPr>
          <p:nvPr>
            <p:ph type="title"/>
          </p:nvPr>
        </p:nvSpPr>
        <p:spPr>
          <a:xfrm>
            <a:off x="2231136" y="424070"/>
            <a:ext cx="7729728" cy="1245704"/>
          </a:xfrm>
        </p:spPr>
        <p:txBody>
          <a:bodyPr/>
          <a:lstStyle/>
          <a:p>
            <a:r>
              <a:rPr lang="it-IT" dirty="0"/>
              <a:t>stages</a:t>
            </a:r>
          </a:p>
        </p:txBody>
      </p:sp>
      <p:sp>
        <p:nvSpPr>
          <p:cNvPr id="3" name="Segnaposto contenuto 2">
            <a:extLst>
              <a:ext uri="{FF2B5EF4-FFF2-40B4-BE49-F238E27FC236}">
                <a16:creationId xmlns:a16="http://schemas.microsoft.com/office/drawing/2014/main" id="{F9B67D6A-EE41-42F7-AE02-559F99366979}"/>
              </a:ext>
            </a:extLst>
          </p:cNvPr>
          <p:cNvSpPr>
            <a:spLocks noGrp="1"/>
          </p:cNvSpPr>
          <p:nvPr>
            <p:ph idx="1"/>
          </p:nvPr>
        </p:nvSpPr>
        <p:spPr>
          <a:xfrm>
            <a:off x="2231136" y="1895062"/>
            <a:ext cx="7729728" cy="3844966"/>
          </a:xfrm>
        </p:spPr>
        <p:txBody>
          <a:bodyPr>
            <a:noAutofit/>
          </a:bodyPr>
          <a:lstStyle/>
          <a:p>
            <a:r>
              <a:rPr lang="en-US" sz="2400" dirty="0"/>
              <a:t>Chair usually makes an opening statement introducing the subject and purpose of the session. </a:t>
            </a:r>
          </a:p>
          <a:p>
            <a:r>
              <a:rPr lang="en-US" sz="2400" dirty="0"/>
              <a:t>The Chair may describe important events leading to the hearing and key contemporary issues. </a:t>
            </a:r>
          </a:p>
          <a:p>
            <a:r>
              <a:rPr lang="en-US" sz="2400" dirty="0"/>
              <a:t>He or she also may outline the committee’s approach to the matter; how interruptions will be handled and the schedule of future hearings. </a:t>
            </a:r>
          </a:p>
        </p:txBody>
      </p:sp>
    </p:spTree>
    <p:extLst>
      <p:ext uri="{BB962C8B-B14F-4D97-AF65-F5344CB8AC3E}">
        <p14:creationId xmlns:p14="http://schemas.microsoft.com/office/powerpoint/2010/main" val="1683544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3E44D9-EE71-4DED-8932-642C07C11E14}"/>
              </a:ext>
            </a:extLst>
          </p:cNvPr>
          <p:cNvSpPr>
            <a:spLocks noGrp="1"/>
          </p:cNvSpPr>
          <p:nvPr>
            <p:ph type="title"/>
          </p:nvPr>
        </p:nvSpPr>
        <p:spPr/>
        <p:txBody>
          <a:bodyPr/>
          <a:lstStyle/>
          <a:p>
            <a:r>
              <a:rPr lang="it-IT" dirty="0"/>
              <a:t>STAGES</a:t>
            </a:r>
          </a:p>
        </p:txBody>
      </p:sp>
      <p:sp>
        <p:nvSpPr>
          <p:cNvPr id="3" name="Segnaposto contenuto 2">
            <a:extLst>
              <a:ext uri="{FF2B5EF4-FFF2-40B4-BE49-F238E27FC236}">
                <a16:creationId xmlns:a16="http://schemas.microsoft.com/office/drawing/2014/main" id="{77E2E93D-E812-48A8-8900-DFCECF3938BD}"/>
              </a:ext>
            </a:extLst>
          </p:cNvPr>
          <p:cNvSpPr>
            <a:spLocks noGrp="1"/>
          </p:cNvSpPr>
          <p:nvPr>
            <p:ph idx="1"/>
          </p:nvPr>
        </p:nvSpPr>
        <p:spPr/>
        <p:txBody>
          <a:bodyPr>
            <a:normAutofit fontScale="92500" lnSpcReduction="10000"/>
          </a:bodyPr>
          <a:lstStyle/>
          <a:p>
            <a:pPr marL="0" indent="0">
              <a:buNone/>
            </a:pPr>
            <a:endParaRPr lang="en-US" dirty="0"/>
          </a:p>
          <a:p>
            <a:r>
              <a:rPr lang="en-US" sz="2400" dirty="0"/>
              <a:t>When finished, the chair generally recognizes the ranking minority party member to make an opening statement, and may then recognize other members</a:t>
            </a:r>
            <a:endParaRPr lang="it-IT" sz="2400" dirty="0"/>
          </a:p>
          <a:p>
            <a:r>
              <a:rPr lang="en-US" sz="2400" dirty="0"/>
              <a:t>In Clinton’s case, Republican member of the U.S. House of Representative  underlined systemic failures and leadership and management deficiencies at senior level within two bureaus of the State Department, and wanted Clinton to comment on the issues</a:t>
            </a:r>
          </a:p>
          <a:p>
            <a:endParaRPr lang="it-IT" dirty="0"/>
          </a:p>
        </p:txBody>
      </p:sp>
    </p:spTree>
    <p:extLst>
      <p:ext uri="{BB962C8B-B14F-4D97-AF65-F5344CB8AC3E}">
        <p14:creationId xmlns:p14="http://schemas.microsoft.com/office/powerpoint/2010/main" val="1327303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AAAC19-A64E-45A6-A82A-F149C3D7C051}"/>
              </a:ext>
            </a:extLst>
          </p:cNvPr>
          <p:cNvSpPr>
            <a:spLocks noGrp="1"/>
          </p:cNvSpPr>
          <p:nvPr>
            <p:ph type="title"/>
          </p:nvPr>
        </p:nvSpPr>
        <p:spPr/>
        <p:txBody>
          <a:bodyPr/>
          <a:lstStyle/>
          <a:p>
            <a:r>
              <a:rPr lang="it-IT" dirty="0" err="1"/>
              <a:t>Documents</a:t>
            </a:r>
            <a:r>
              <a:rPr lang="it-IT" dirty="0"/>
              <a:t> </a:t>
            </a:r>
            <a:r>
              <a:rPr lang="it-IT" dirty="0" err="1"/>
              <a:t>retrieval</a:t>
            </a:r>
            <a:endParaRPr lang="it-IT" dirty="0"/>
          </a:p>
        </p:txBody>
      </p:sp>
      <p:sp>
        <p:nvSpPr>
          <p:cNvPr id="3" name="Segnaposto contenuto 2">
            <a:extLst>
              <a:ext uri="{FF2B5EF4-FFF2-40B4-BE49-F238E27FC236}">
                <a16:creationId xmlns:a16="http://schemas.microsoft.com/office/drawing/2014/main" id="{11701D2D-A242-4589-83EB-753F68117117}"/>
              </a:ext>
            </a:extLst>
          </p:cNvPr>
          <p:cNvSpPr>
            <a:spLocks noGrp="1"/>
          </p:cNvSpPr>
          <p:nvPr>
            <p:ph idx="1"/>
          </p:nvPr>
        </p:nvSpPr>
        <p:spPr/>
        <p:txBody>
          <a:bodyPr>
            <a:noAutofit/>
          </a:bodyPr>
          <a:lstStyle/>
          <a:p>
            <a:r>
              <a:rPr lang="en-US" sz="2400" dirty="0"/>
              <a:t>subscription databases </a:t>
            </a:r>
          </a:p>
          <a:p>
            <a:r>
              <a:rPr lang="en-US" sz="2400" dirty="0"/>
              <a:t>free open access: ex. C-Span videos</a:t>
            </a:r>
          </a:p>
          <a:p>
            <a:r>
              <a:rPr lang="en-US" sz="2400" dirty="0"/>
              <a:t>The Law Library of Congress contains approximately 75,000 volumes of printed Congressional Hearings. As part of the Law Library’s transition to the digital future, a collaborative pilot project was undertaken with Google to digitize files of the entire collection and make it freely available</a:t>
            </a:r>
            <a:endParaRPr lang="it-IT" sz="2400" dirty="0"/>
          </a:p>
        </p:txBody>
      </p:sp>
    </p:spTree>
    <p:extLst>
      <p:ext uri="{BB962C8B-B14F-4D97-AF65-F5344CB8AC3E}">
        <p14:creationId xmlns:p14="http://schemas.microsoft.com/office/powerpoint/2010/main" val="2399412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8CD018-A44A-42C8-A453-7F312B725D33}"/>
              </a:ext>
            </a:extLst>
          </p:cNvPr>
          <p:cNvSpPr>
            <a:spLocks noGrp="1"/>
          </p:cNvSpPr>
          <p:nvPr>
            <p:ph type="title"/>
          </p:nvPr>
        </p:nvSpPr>
        <p:spPr>
          <a:xfrm>
            <a:off x="2231136" y="318052"/>
            <a:ext cx="7729728" cy="1046922"/>
          </a:xfrm>
        </p:spPr>
        <p:txBody>
          <a:bodyPr/>
          <a:lstStyle/>
          <a:p>
            <a:r>
              <a:rPr lang="it-IT" dirty="0" err="1"/>
              <a:t>Political</a:t>
            </a:r>
            <a:r>
              <a:rPr lang="it-IT" dirty="0"/>
              <a:t> </a:t>
            </a:r>
            <a:r>
              <a:rPr lang="it-IT" dirty="0" err="1"/>
              <a:t>discourse</a:t>
            </a:r>
            <a:endParaRPr lang="it-IT" dirty="0"/>
          </a:p>
        </p:txBody>
      </p:sp>
      <p:sp>
        <p:nvSpPr>
          <p:cNvPr id="3" name="Segnaposto contenuto 2">
            <a:extLst>
              <a:ext uri="{FF2B5EF4-FFF2-40B4-BE49-F238E27FC236}">
                <a16:creationId xmlns:a16="http://schemas.microsoft.com/office/drawing/2014/main" id="{4EC14D4D-66C5-4714-93CD-E6651D7A061C}"/>
              </a:ext>
            </a:extLst>
          </p:cNvPr>
          <p:cNvSpPr>
            <a:spLocks noGrp="1"/>
          </p:cNvSpPr>
          <p:nvPr>
            <p:ph idx="1"/>
          </p:nvPr>
        </p:nvSpPr>
        <p:spPr>
          <a:xfrm>
            <a:off x="2231136" y="1696278"/>
            <a:ext cx="7729728" cy="4043749"/>
          </a:xfrm>
        </p:spPr>
        <p:txBody>
          <a:bodyPr>
            <a:noAutofit/>
          </a:bodyPr>
          <a:lstStyle/>
          <a:p>
            <a:r>
              <a:rPr lang="en-US" sz="2400" dirty="0"/>
              <a:t>Political leaders’ self-defense discourse has always been part of political discourse</a:t>
            </a:r>
          </a:p>
          <a:p>
            <a:r>
              <a:rPr lang="en-US" sz="2400" dirty="0"/>
              <a:t>Previous findings (Giglioni 2010, 2012, 2014) on apologetic discourse in corporate communication correlated texts, i.e. annual company reports, with context, i.e. the economic and financial crisis</a:t>
            </a:r>
          </a:p>
          <a:p>
            <a:r>
              <a:rPr lang="en-US" sz="2400" dirty="0"/>
              <a:t>More specifically, the relationship between apologetic strategies deployed in annual reports and the financial performance of the companies who issued the reports was investigated</a:t>
            </a:r>
          </a:p>
        </p:txBody>
      </p:sp>
    </p:spTree>
    <p:extLst>
      <p:ext uri="{BB962C8B-B14F-4D97-AF65-F5344CB8AC3E}">
        <p14:creationId xmlns:p14="http://schemas.microsoft.com/office/powerpoint/2010/main" val="954421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6A1391-B255-4C62-9E12-A5D075927DC9}"/>
              </a:ext>
            </a:extLst>
          </p:cNvPr>
          <p:cNvSpPr>
            <a:spLocks noGrp="1"/>
          </p:cNvSpPr>
          <p:nvPr>
            <p:ph type="title"/>
          </p:nvPr>
        </p:nvSpPr>
        <p:spPr/>
        <p:txBody>
          <a:bodyPr/>
          <a:lstStyle/>
          <a:p>
            <a:r>
              <a:rPr lang="it-IT" dirty="0" err="1"/>
              <a:t>Political</a:t>
            </a:r>
            <a:r>
              <a:rPr lang="it-IT" dirty="0"/>
              <a:t> </a:t>
            </a:r>
            <a:r>
              <a:rPr lang="it-IT" dirty="0" err="1"/>
              <a:t>discourse</a:t>
            </a:r>
            <a:endParaRPr lang="it-IT" dirty="0"/>
          </a:p>
        </p:txBody>
      </p:sp>
      <p:sp>
        <p:nvSpPr>
          <p:cNvPr id="3" name="Segnaposto contenuto 2">
            <a:extLst>
              <a:ext uri="{FF2B5EF4-FFF2-40B4-BE49-F238E27FC236}">
                <a16:creationId xmlns:a16="http://schemas.microsoft.com/office/drawing/2014/main" id="{F5646567-F189-4878-9D50-E56087082216}"/>
              </a:ext>
            </a:extLst>
          </p:cNvPr>
          <p:cNvSpPr>
            <a:spLocks noGrp="1"/>
          </p:cNvSpPr>
          <p:nvPr>
            <p:ph idx="1"/>
          </p:nvPr>
        </p:nvSpPr>
        <p:spPr/>
        <p:txBody>
          <a:bodyPr>
            <a:normAutofit/>
          </a:bodyPr>
          <a:lstStyle/>
          <a:p>
            <a:r>
              <a:rPr lang="en-US" dirty="0"/>
              <a:t>CDA:  strong relationship between a problematic context and discursive outcomes </a:t>
            </a:r>
          </a:p>
          <a:p>
            <a:r>
              <a:rPr lang="en-US" dirty="0"/>
              <a:t>The way the “Al-</a:t>
            </a:r>
            <a:r>
              <a:rPr lang="en-US" dirty="0" err="1"/>
              <a:t>Queda</a:t>
            </a:r>
            <a:r>
              <a:rPr lang="en-US" dirty="0"/>
              <a:t> like”1 attacks in Benghazi were managed and presented to the public by the Secretary of State provides an example of controversial topic </a:t>
            </a:r>
          </a:p>
          <a:p>
            <a:r>
              <a:rPr lang="en-US" dirty="0"/>
              <a:t>The contentious nature of this topic is comparable to companies’ poor economic performance and the politician taking responsibility  is a single person</a:t>
            </a:r>
          </a:p>
        </p:txBody>
      </p:sp>
    </p:spTree>
    <p:extLst>
      <p:ext uri="{BB962C8B-B14F-4D97-AF65-F5344CB8AC3E}">
        <p14:creationId xmlns:p14="http://schemas.microsoft.com/office/powerpoint/2010/main" val="151297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00FC16-9B17-440D-B438-5902F6F07B05}"/>
              </a:ext>
            </a:extLst>
          </p:cNvPr>
          <p:cNvSpPr>
            <a:spLocks noGrp="1"/>
          </p:cNvSpPr>
          <p:nvPr>
            <p:ph type="title"/>
          </p:nvPr>
        </p:nvSpPr>
        <p:spPr/>
        <p:txBody>
          <a:bodyPr/>
          <a:lstStyle/>
          <a:p>
            <a:r>
              <a:rPr lang="it-IT" dirty="0" err="1"/>
              <a:t>genres</a:t>
            </a:r>
            <a:endParaRPr lang="it-IT" dirty="0"/>
          </a:p>
        </p:txBody>
      </p:sp>
      <p:sp>
        <p:nvSpPr>
          <p:cNvPr id="3" name="Segnaposto contenuto 2">
            <a:extLst>
              <a:ext uri="{FF2B5EF4-FFF2-40B4-BE49-F238E27FC236}">
                <a16:creationId xmlns:a16="http://schemas.microsoft.com/office/drawing/2014/main" id="{6A800952-0D1E-4EE6-875A-849F756256E1}"/>
              </a:ext>
            </a:extLst>
          </p:cNvPr>
          <p:cNvSpPr>
            <a:spLocks noGrp="1"/>
          </p:cNvSpPr>
          <p:nvPr>
            <p:ph idx="1"/>
          </p:nvPr>
        </p:nvSpPr>
        <p:spPr/>
        <p:txBody>
          <a:bodyPr>
            <a:noAutofit/>
          </a:bodyPr>
          <a:lstStyle/>
          <a:p>
            <a:r>
              <a:rPr lang="en-US" sz="2400" dirty="0"/>
              <a:t>Both CEO letters and congressional hearings are “relatively stabilized and thus readily analyzable genres” (Cap and </a:t>
            </a:r>
            <a:r>
              <a:rPr lang="en-US" sz="2400" dirty="0" err="1"/>
              <a:t>Okulska</a:t>
            </a:r>
            <a:r>
              <a:rPr lang="en-US" sz="2400" dirty="0"/>
              <a:t> 2013: 12) </a:t>
            </a:r>
          </a:p>
          <a:p>
            <a:r>
              <a:rPr lang="en-US" sz="2400" dirty="0"/>
              <a:t>Among the genres that have been traditionally of interest to political discourse analysts, political speeches, political interviews and policy documents have received considerable attention (cf. Chilton 2004; Fairclough 2006)</a:t>
            </a:r>
          </a:p>
          <a:p>
            <a:r>
              <a:rPr lang="en-US" sz="2400" dirty="0"/>
              <a:t>Congressional hearings, on the other hand, have attracted scholars from various disciplines but they seem not to have been very attractive for linguists. </a:t>
            </a:r>
            <a:endParaRPr lang="it-IT" sz="2400" dirty="0"/>
          </a:p>
        </p:txBody>
      </p:sp>
    </p:spTree>
    <p:extLst>
      <p:ext uri="{BB962C8B-B14F-4D97-AF65-F5344CB8AC3E}">
        <p14:creationId xmlns:p14="http://schemas.microsoft.com/office/powerpoint/2010/main" val="27932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1F10E4-D007-47BD-AC14-157159CBFAFD}"/>
              </a:ext>
            </a:extLst>
          </p:cNvPr>
          <p:cNvSpPr>
            <a:spLocks noGrp="1"/>
          </p:cNvSpPr>
          <p:nvPr>
            <p:ph type="title"/>
          </p:nvPr>
        </p:nvSpPr>
        <p:spPr/>
        <p:txBody>
          <a:bodyPr/>
          <a:lstStyle/>
          <a:p>
            <a:r>
              <a:rPr lang="en-GB" dirty="0"/>
              <a:t>Political discourse</a:t>
            </a:r>
            <a:endParaRPr lang="it-IT" dirty="0"/>
          </a:p>
        </p:txBody>
      </p:sp>
      <p:sp>
        <p:nvSpPr>
          <p:cNvPr id="3" name="Segnaposto contenuto 2">
            <a:extLst>
              <a:ext uri="{FF2B5EF4-FFF2-40B4-BE49-F238E27FC236}">
                <a16:creationId xmlns:a16="http://schemas.microsoft.com/office/drawing/2014/main" id="{505C7CB1-CE2A-4F31-A3F3-5CA720999369}"/>
              </a:ext>
            </a:extLst>
          </p:cNvPr>
          <p:cNvSpPr>
            <a:spLocks noGrp="1"/>
          </p:cNvSpPr>
          <p:nvPr>
            <p:ph idx="1"/>
          </p:nvPr>
        </p:nvSpPr>
        <p:spPr/>
        <p:txBody>
          <a:bodyPr/>
          <a:lstStyle/>
          <a:p>
            <a:r>
              <a:rPr lang="en-US" dirty="0"/>
              <a:t>the “seemingly naïve question” (Van Dijk 1997) about the essence of political discourse</a:t>
            </a:r>
            <a:r>
              <a:rPr lang="it-IT" dirty="0"/>
              <a:t>:</a:t>
            </a:r>
            <a:r>
              <a:rPr lang="en-US" dirty="0"/>
              <a:t> politicians are intrinsically included among the possible actors of political discourse. </a:t>
            </a:r>
          </a:p>
          <a:p>
            <a:r>
              <a:rPr lang="en-US" dirty="0"/>
              <a:t>“defining political discourse is not a straightforward matter. Some analysts define political so broadly that almost any discourse may be considered political” ( Wilson 1985) </a:t>
            </a:r>
            <a:endParaRPr lang="it-IT" dirty="0"/>
          </a:p>
        </p:txBody>
      </p:sp>
    </p:spTree>
    <p:extLst>
      <p:ext uri="{BB962C8B-B14F-4D97-AF65-F5344CB8AC3E}">
        <p14:creationId xmlns:p14="http://schemas.microsoft.com/office/powerpoint/2010/main" val="4220620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C1FD34-90F0-46A9-B261-C2A314C55613}"/>
              </a:ext>
            </a:extLst>
          </p:cNvPr>
          <p:cNvSpPr>
            <a:spLocks noGrp="1"/>
          </p:cNvSpPr>
          <p:nvPr>
            <p:ph type="title"/>
          </p:nvPr>
        </p:nvSpPr>
        <p:spPr/>
        <p:txBody>
          <a:bodyPr/>
          <a:lstStyle/>
          <a:p>
            <a:r>
              <a:rPr lang="it-IT" dirty="0" err="1"/>
              <a:t>Political</a:t>
            </a:r>
            <a:r>
              <a:rPr lang="it-IT" dirty="0"/>
              <a:t> scenario</a:t>
            </a:r>
          </a:p>
        </p:txBody>
      </p:sp>
      <p:sp>
        <p:nvSpPr>
          <p:cNvPr id="3" name="Segnaposto contenuto 2">
            <a:extLst>
              <a:ext uri="{FF2B5EF4-FFF2-40B4-BE49-F238E27FC236}">
                <a16:creationId xmlns:a16="http://schemas.microsoft.com/office/drawing/2014/main" id="{5FBB805A-4518-4269-A3DC-C8A019F4F393}"/>
              </a:ext>
            </a:extLst>
          </p:cNvPr>
          <p:cNvSpPr>
            <a:spLocks noGrp="1"/>
          </p:cNvSpPr>
          <p:nvPr>
            <p:ph idx="1"/>
          </p:nvPr>
        </p:nvSpPr>
        <p:spPr/>
        <p:txBody>
          <a:bodyPr>
            <a:noAutofit/>
          </a:bodyPr>
          <a:lstStyle/>
          <a:p>
            <a:r>
              <a:rPr lang="en-US" sz="2400" dirty="0"/>
              <a:t>“Critical interpretation of political discourse involves […] thinking through a mass of relevant empirical facts” (Jones and Collins 2006: 30), </a:t>
            </a:r>
          </a:p>
          <a:p>
            <a:r>
              <a:rPr lang="en-US" sz="2400" dirty="0"/>
              <a:t>Hillary Clinton served as United States Secretary of State under President Obama from 2009 to 2013. Two years after her appointment, Chris Stevens, the American ambassador in Libya and three other Americans serving in the state department were killed during a terrorist attack on a U.S. diplomatic outpost in Benghazi. </a:t>
            </a:r>
            <a:endParaRPr lang="it-IT" sz="2400" dirty="0"/>
          </a:p>
        </p:txBody>
      </p:sp>
    </p:spTree>
    <p:extLst>
      <p:ext uri="{BB962C8B-B14F-4D97-AF65-F5344CB8AC3E}">
        <p14:creationId xmlns:p14="http://schemas.microsoft.com/office/powerpoint/2010/main" val="709463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CB0DDF-18F3-467D-8C06-B4F36C99C1EA}"/>
              </a:ext>
            </a:extLst>
          </p:cNvPr>
          <p:cNvSpPr>
            <a:spLocks noGrp="1"/>
          </p:cNvSpPr>
          <p:nvPr>
            <p:ph type="title"/>
          </p:nvPr>
        </p:nvSpPr>
        <p:spPr/>
        <p:txBody>
          <a:bodyPr/>
          <a:lstStyle/>
          <a:p>
            <a:r>
              <a:rPr lang="it-IT" dirty="0" err="1"/>
              <a:t>Political</a:t>
            </a:r>
            <a:r>
              <a:rPr lang="it-IT" dirty="0"/>
              <a:t> scenario</a:t>
            </a:r>
          </a:p>
        </p:txBody>
      </p:sp>
      <p:sp>
        <p:nvSpPr>
          <p:cNvPr id="3" name="Segnaposto contenuto 2">
            <a:extLst>
              <a:ext uri="{FF2B5EF4-FFF2-40B4-BE49-F238E27FC236}">
                <a16:creationId xmlns:a16="http://schemas.microsoft.com/office/drawing/2014/main" id="{4041E681-017A-4ADF-A6A7-EBF664313ED9}"/>
              </a:ext>
            </a:extLst>
          </p:cNvPr>
          <p:cNvSpPr>
            <a:spLocks noGrp="1"/>
          </p:cNvSpPr>
          <p:nvPr>
            <p:ph idx="1"/>
          </p:nvPr>
        </p:nvSpPr>
        <p:spPr/>
        <p:txBody>
          <a:bodyPr>
            <a:normAutofit fontScale="85000" lnSpcReduction="20000"/>
          </a:bodyPr>
          <a:lstStyle/>
          <a:p>
            <a:r>
              <a:rPr lang="en-US" dirty="0"/>
              <a:t>Whether or not the Obama administration misled the public when it initially claimed that the Benghazi attacks on 11 September, 2012, began “spontaneously” in response to an anti-Muslim video on the internet is a problem which will not be addressed</a:t>
            </a:r>
          </a:p>
          <a:p>
            <a:r>
              <a:rPr lang="en-US" dirty="0"/>
              <a:t>That the administration was quick to blame the video, which did trigger protests in Egypt and elsewhere, and slow to acknowledge that the incident was a terrorist attack is quite evident now, 7 years and many Benghazi reports later. </a:t>
            </a:r>
          </a:p>
          <a:p>
            <a:r>
              <a:rPr lang="en-US" dirty="0"/>
              <a:t>Republicans claim this was done by administration officials to help get Obama reelected, while Democrats - including former Secretary of State Hillary Clinton - have blamed the initial response on the “fog of war”. It was Clinton who then was running for president, therefore attention shifted to her statements in the immediate aftermath of the Benghazi attacks. As part of the House Benghazi Committee Final Report8 Republican Representatives Jim Jordan and Mike Pompeo issued an addendum with their views. In it, they blamed Clinton for being among those who misled the public rather than tell the American people the truth and increase the risk of losing an election. </a:t>
            </a:r>
            <a:endParaRPr lang="it-IT" dirty="0"/>
          </a:p>
        </p:txBody>
      </p:sp>
    </p:spTree>
    <p:extLst>
      <p:ext uri="{BB962C8B-B14F-4D97-AF65-F5344CB8AC3E}">
        <p14:creationId xmlns:p14="http://schemas.microsoft.com/office/powerpoint/2010/main" val="1080990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BF9A61-5AEA-42F3-903C-755594C5165F}"/>
              </a:ext>
            </a:extLst>
          </p:cNvPr>
          <p:cNvSpPr>
            <a:spLocks noGrp="1"/>
          </p:cNvSpPr>
          <p:nvPr>
            <p:ph type="title"/>
          </p:nvPr>
        </p:nvSpPr>
        <p:spPr/>
        <p:txBody>
          <a:bodyPr/>
          <a:lstStyle/>
          <a:p>
            <a:r>
              <a:rPr lang="it-IT" dirty="0"/>
              <a:t>Clinton: a case study</a:t>
            </a:r>
          </a:p>
        </p:txBody>
      </p:sp>
      <p:sp>
        <p:nvSpPr>
          <p:cNvPr id="3" name="Segnaposto contenuto 2">
            <a:extLst>
              <a:ext uri="{FF2B5EF4-FFF2-40B4-BE49-F238E27FC236}">
                <a16:creationId xmlns:a16="http://schemas.microsoft.com/office/drawing/2014/main" id="{ED2E65F0-02C8-4BCF-BD4D-07DF0116ECA1}"/>
              </a:ext>
            </a:extLst>
          </p:cNvPr>
          <p:cNvSpPr>
            <a:spLocks noGrp="1"/>
          </p:cNvSpPr>
          <p:nvPr>
            <p:ph idx="1"/>
          </p:nvPr>
        </p:nvSpPr>
        <p:spPr/>
        <p:txBody>
          <a:bodyPr/>
          <a:lstStyle/>
          <a:p>
            <a:r>
              <a:rPr lang="en-US" dirty="0"/>
              <a:t>Previous research correlated the exploitation of apologetic discourse on the part of prominent officials (ex. CEOs) to their low achievements. </a:t>
            </a:r>
          </a:p>
          <a:p>
            <a:r>
              <a:rPr lang="en-US" dirty="0"/>
              <a:t>The rationale the Clinton study case is based on is that the presence of apologetic discourse in the textual outcomes of a politician facing a controversial topic, i.e. her possible failures running the State Department, can reveal actual shortcomings. </a:t>
            </a:r>
          </a:p>
          <a:p>
            <a:endParaRPr lang="it-IT" dirty="0"/>
          </a:p>
        </p:txBody>
      </p:sp>
    </p:spTree>
    <p:extLst>
      <p:ext uri="{BB962C8B-B14F-4D97-AF65-F5344CB8AC3E}">
        <p14:creationId xmlns:p14="http://schemas.microsoft.com/office/powerpoint/2010/main" val="55739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5A5F06-7E87-42FF-94B5-E5EACE35D866}"/>
              </a:ext>
            </a:extLst>
          </p:cNvPr>
          <p:cNvSpPr>
            <a:spLocks noGrp="1"/>
          </p:cNvSpPr>
          <p:nvPr>
            <p:ph type="title"/>
          </p:nvPr>
        </p:nvSpPr>
        <p:spPr/>
        <p:txBody>
          <a:bodyPr/>
          <a:lstStyle/>
          <a:p>
            <a:r>
              <a:rPr lang="it-IT" dirty="0"/>
              <a:t>CONGRESSIONAL HEARING</a:t>
            </a:r>
          </a:p>
        </p:txBody>
      </p:sp>
      <p:sp>
        <p:nvSpPr>
          <p:cNvPr id="3" name="Segnaposto contenuto 2">
            <a:extLst>
              <a:ext uri="{FF2B5EF4-FFF2-40B4-BE49-F238E27FC236}">
                <a16:creationId xmlns:a16="http://schemas.microsoft.com/office/drawing/2014/main" id="{CED9957C-3752-4F27-8B08-385B18DDAD89}"/>
              </a:ext>
            </a:extLst>
          </p:cNvPr>
          <p:cNvSpPr>
            <a:spLocks noGrp="1"/>
          </p:cNvSpPr>
          <p:nvPr>
            <p:ph idx="1"/>
          </p:nvPr>
        </p:nvSpPr>
        <p:spPr/>
        <p:txBody>
          <a:bodyPr>
            <a:normAutofit/>
          </a:bodyPr>
          <a:lstStyle/>
          <a:p>
            <a:r>
              <a:rPr lang="en-US" sz="2400" dirty="0"/>
              <a:t>frequently requested government documents in a library. </a:t>
            </a:r>
          </a:p>
          <a:p>
            <a:r>
              <a:rPr lang="en-US" sz="2400" dirty="0"/>
              <a:t>give researchers the “ability to discover whom the Congress is listening, who the players were in an issue and how they positioned themselves in a debate” (</a:t>
            </a:r>
            <a:r>
              <a:rPr lang="en-US" sz="2400" dirty="0" err="1"/>
              <a:t>Sevetson</a:t>
            </a:r>
            <a:r>
              <a:rPr lang="en-US" sz="2400" dirty="0"/>
              <a:t>)</a:t>
            </a:r>
          </a:p>
          <a:p>
            <a:r>
              <a:rPr lang="en-US" sz="2400" dirty="0"/>
              <a:t>With approximately 120,000 hearings spanning over 180 years, there can hardly be an untouched subject. </a:t>
            </a:r>
          </a:p>
        </p:txBody>
      </p:sp>
    </p:spTree>
    <p:extLst>
      <p:ext uri="{BB962C8B-B14F-4D97-AF65-F5344CB8AC3E}">
        <p14:creationId xmlns:p14="http://schemas.microsoft.com/office/powerpoint/2010/main" val="52872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5A5F06-7E87-42FF-94B5-E5EACE35D866}"/>
              </a:ext>
            </a:extLst>
          </p:cNvPr>
          <p:cNvSpPr>
            <a:spLocks noGrp="1"/>
          </p:cNvSpPr>
          <p:nvPr>
            <p:ph type="title"/>
          </p:nvPr>
        </p:nvSpPr>
        <p:spPr/>
        <p:txBody>
          <a:bodyPr/>
          <a:lstStyle/>
          <a:p>
            <a:r>
              <a:rPr lang="it-IT" dirty="0"/>
              <a:t>CONGRESSIONAL HEARING</a:t>
            </a:r>
          </a:p>
        </p:txBody>
      </p:sp>
      <p:sp>
        <p:nvSpPr>
          <p:cNvPr id="3" name="Segnaposto contenuto 2">
            <a:extLst>
              <a:ext uri="{FF2B5EF4-FFF2-40B4-BE49-F238E27FC236}">
                <a16:creationId xmlns:a16="http://schemas.microsoft.com/office/drawing/2014/main" id="{CED9957C-3752-4F27-8B08-385B18DDAD89}"/>
              </a:ext>
            </a:extLst>
          </p:cNvPr>
          <p:cNvSpPr>
            <a:spLocks noGrp="1"/>
          </p:cNvSpPr>
          <p:nvPr>
            <p:ph idx="1"/>
          </p:nvPr>
        </p:nvSpPr>
        <p:spPr/>
        <p:txBody>
          <a:bodyPr>
            <a:noAutofit/>
          </a:bodyPr>
          <a:lstStyle/>
          <a:p>
            <a:r>
              <a:rPr lang="en-US" sz="2400" dirty="0"/>
              <a:t>Most Americans have watched at least one televised committee hearing, and hearings have been glorified in movies – e.g. The Quiz Show (1994), The Aviator (2004), Good Night and Good Luck (2005) - and TV shows. </a:t>
            </a:r>
          </a:p>
          <a:p>
            <a:r>
              <a:rPr lang="en-US" sz="2400" dirty="0"/>
              <a:t>However discourse scholars have hardly engaged in in-depth research on the genre, an attitude somehow contrasting with lay public’s general interests and a lost opportunity to gain a unique view into the actors, the interested parties, the issues.</a:t>
            </a:r>
            <a:endParaRPr lang="it-IT" sz="2400" dirty="0"/>
          </a:p>
        </p:txBody>
      </p:sp>
    </p:spTree>
    <p:extLst>
      <p:ext uri="{BB962C8B-B14F-4D97-AF65-F5344CB8AC3E}">
        <p14:creationId xmlns:p14="http://schemas.microsoft.com/office/powerpoint/2010/main" val="1027343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8D7E52-9C70-46A3-A943-9CAC8344C292}"/>
              </a:ext>
            </a:extLst>
          </p:cNvPr>
          <p:cNvSpPr>
            <a:spLocks noGrp="1"/>
          </p:cNvSpPr>
          <p:nvPr>
            <p:ph type="title"/>
          </p:nvPr>
        </p:nvSpPr>
        <p:spPr/>
        <p:txBody>
          <a:bodyPr/>
          <a:lstStyle/>
          <a:p>
            <a:r>
              <a:rPr lang="it-IT" dirty="0"/>
              <a:t>TYPES OF HEARINGS</a:t>
            </a:r>
          </a:p>
        </p:txBody>
      </p:sp>
      <p:sp>
        <p:nvSpPr>
          <p:cNvPr id="3" name="Segnaposto contenuto 2">
            <a:extLst>
              <a:ext uri="{FF2B5EF4-FFF2-40B4-BE49-F238E27FC236}">
                <a16:creationId xmlns:a16="http://schemas.microsoft.com/office/drawing/2014/main" id="{C8F807F5-64EA-4285-83DF-B23DD33ACCE6}"/>
              </a:ext>
            </a:extLst>
          </p:cNvPr>
          <p:cNvSpPr>
            <a:spLocks noGrp="1"/>
          </p:cNvSpPr>
          <p:nvPr>
            <p:ph idx="1"/>
          </p:nvPr>
        </p:nvSpPr>
        <p:spPr/>
        <p:txBody>
          <a:bodyPr>
            <a:normAutofit/>
          </a:bodyPr>
          <a:lstStyle/>
          <a:p>
            <a:r>
              <a:rPr lang="en-US" sz="2400" dirty="0"/>
              <a:t>may be broadly classified into four types: legislative, oversight, investigative, and confirmation (</a:t>
            </a:r>
            <a:r>
              <a:rPr lang="en-US" sz="2400" dirty="0" err="1"/>
              <a:t>Sevetson</a:t>
            </a:r>
            <a:r>
              <a:rPr lang="en-US" sz="2400" dirty="0"/>
              <a:t>). </a:t>
            </a:r>
          </a:p>
          <a:p>
            <a:r>
              <a:rPr lang="en-US" sz="2400" dirty="0"/>
              <a:t>The heterogeneity of discourses in congressional hearings is “no impediment to either genre classification or recognition” (</a:t>
            </a:r>
            <a:r>
              <a:rPr lang="en-US" sz="2400" dirty="0" err="1"/>
              <a:t>Garzone</a:t>
            </a:r>
            <a:r>
              <a:rPr lang="en-US" sz="2400" dirty="0"/>
              <a:t> 2005) by the members of the discourse community which regularly engages with this type of texts</a:t>
            </a:r>
            <a:endParaRPr lang="it-IT" sz="2400" dirty="0"/>
          </a:p>
        </p:txBody>
      </p:sp>
    </p:spTree>
    <p:extLst>
      <p:ext uri="{BB962C8B-B14F-4D97-AF65-F5344CB8AC3E}">
        <p14:creationId xmlns:p14="http://schemas.microsoft.com/office/powerpoint/2010/main" val="100314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4F14F8-1CF7-47D4-B4F6-C631E5742999}"/>
              </a:ext>
            </a:extLst>
          </p:cNvPr>
          <p:cNvSpPr>
            <a:spLocks noGrp="1"/>
          </p:cNvSpPr>
          <p:nvPr>
            <p:ph type="title"/>
          </p:nvPr>
        </p:nvSpPr>
        <p:spPr/>
        <p:txBody>
          <a:bodyPr/>
          <a:lstStyle/>
          <a:p>
            <a:r>
              <a:rPr lang="it-IT" dirty="0"/>
              <a:t>CH </a:t>
            </a:r>
            <a:r>
              <a:rPr lang="it-IT" dirty="0" err="1"/>
              <a:t>as</a:t>
            </a:r>
            <a:r>
              <a:rPr lang="it-IT" dirty="0"/>
              <a:t> a </a:t>
            </a:r>
            <a:r>
              <a:rPr lang="it-IT" dirty="0" err="1"/>
              <a:t>genre</a:t>
            </a:r>
            <a:endParaRPr lang="it-IT" dirty="0"/>
          </a:p>
        </p:txBody>
      </p:sp>
      <p:sp>
        <p:nvSpPr>
          <p:cNvPr id="3" name="Segnaposto contenuto 2">
            <a:extLst>
              <a:ext uri="{FF2B5EF4-FFF2-40B4-BE49-F238E27FC236}">
                <a16:creationId xmlns:a16="http://schemas.microsoft.com/office/drawing/2014/main" id="{3A359864-1120-4F4C-9B2F-CBD311B47897}"/>
              </a:ext>
            </a:extLst>
          </p:cNvPr>
          <p:cNvSpPr>
            <a:spLocks noGrp="1"/>
          </p:cNvSpPr>
          <p:nvPr>
            <p:ph idx="1"/>
          </p:nvPr>
        </p:nvSpPr>
        <p:spPr/>
        <p:txBody>
          <a:bodyPr>
            <a:normAutofit/>
          </a:bodyPr>
          <a:lstStyle/>
          <a:p>
            <a:r>
              <a:rPr lang="en-US" sz="2400" dirty="0"/>
              <a:t>easily recognizable stages and constituent parts if compared to other, more unstable political genres without a clear macrostructure (Gross and </a:t>
            </a:r>
            <a:r>
              <a:rPr lang="en-US" sz="2400" dirty="0" err="1"/>
              <a:t>Stärke-Meyerring</a:t>
            </a:r>
            <a:r>
              <a:rPr lang="en-US" sz="2400" dirty="0"/>
              <a:t> 2009)</a:t>
            </a:r>
          </a:p>
          <a:p>
            <a:r>
              <a:rPr lang="en-US" sz="2400" dirty="0"/>
              <a:t>highly codified genre: need precise preparation and procedure</a:t>
            </a:r>
          </a:p>
        </p:txBody>
      </p:sp>
    </p:spTree>
    <p:extLst>
      <p:ext uri="{BB962C8B-B14F-4D97-AF65-F5344CB8AC3E}">
        <p14:creationId xmlns:p14="http://schemas.microsoft.com/office/powerpoint/2010/main" val="97140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4F14F8-1CF7-47D4-B4F6-C631E5742999}"/>
              </a:ext>
            </a:extLst>
          </p:cNvPr>
          <p:cNvSpPr>
            <a:spLocks noGrp="1"/>
          </p:cNvSpPr>
          <p:nvPr>
            <p:ph type="title"/>
          </p:nvPr>
        </p:nvSpPr>
        <p:spPr>
          <a:xfrm>
            <a:off x="2270893" y="523613"/>
            <a:ext cx="7729728" cy="1188720"/>
          </a:xfrm>
        </p:spPr>
        <p:txBody>
          <a:bodyPr/>
          <a:lstStyle/>
          <a:p>
            <a:r>
              <a:rPr lang="it-IT" dirty="0"/>
              <a:t>CH </a:t>
            </a:r>
            <a:r>
              <a:rPr lang="it-IT" dirty="0" err="1"/>
              <a:t>as</a:t>
            </a:r>
            <a:r>
              <a:rPr lang="it-IT" dirty="0"/>
              <a:t> a </a:t>
            </a:r>
            <a:r>
              <a:rPr lang="it-IT" dirty="0" err="1"/>
              <a:t>genre</a:t>
            </a:r>
            <a:endParaRPr lang="it-IT" dirty="0"/>
          </a:p>
        </p:txBody>
      </p:sp>
      <p:sp>
        <p:nvSpPr>
          <p:cNvPr id="3" name="Segnaposto contenuto 2">
            <a:extLst>
              <a:ext uri="{FF2B5EF4-FFF2-40B4-BE49-F238E27FC236}">
                <a16:creationId xmlns:a16="http://schemas.microsoft.com/office/drawing/2014/main" id="{3A359864-1120-4F4C-9B2F-CBD311B47897}"/>
              </a:ext>
            </a:extLst>
          </p:cNvPr>
          <p:cNvSpPr>
            <a:spLocks noGrp="1"/>
          </p:cNvSpPr>
          <p:nvPr>
            <p:ph idx="1"/>
          </p:nvPr>
        </p:nvSpPr>
        <p:spPr>
          <a:xfrm>
            <a:off x="2231136" y="2067340"/>
            <a:ext cx="7729728" cy="3672688"/>
          </a:xfrm>
        </p:spPr>
        <p:txBody>
          <a:bodyPr>
            <a:noAutofit/>
          </a:bodyPr>
          <a:lstStyle/>
          <a:p>
            <a:r>
              <a:rPr lang="en-US" sz="2400" dirty="0"/>
              <a:t>communicative events which occur in a very specific setting in terms of actors and locations, thus helping to disperse part of “genre fuzziness” (Swales 1990: 33) for discourse community members and for scholars. </a:t>
            </a:r>
          </a:p>
          <a:p>
            <a:r>
              <a:rPr lang="en-US" sz="2400" dirty="0"/>
              <a:t>Genre recognition is immediate for both the communicator and the analyst.</a:t>
            </a:r>
          </a:p>
          <a:p>
            <a:r>
              <a:rPr lang="en-US" sz="2400" dirty="0"/>
              <a:t>Whether confirmation hearings - a procedure unique to the Senate - legislative, oversight, investigative, or a combination of these, all hearings share common elements of preparation and conduct. </a:t>
            </a:r>
            <a:endParaRPr lang="it-IT" sz="2400" dirty="0"/>
          </a:p>
        </p:txBody>
      </p:sp>
    </p:spTree>
    <p:extLst>
      <p:ext uri="{BB962C8B-B14F-4D97-AF65-F5344CB8AC3E}">
        <p14:creationId xmlns:p14="http://schemas.microsoft.com/office/powerpoint/2010/main" val="242146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9C7A1E-8A2D-4602-9FBD-DB2334060B2F}"/>
              </a:ext>
            </a:extLst>
          </p:cNvPr>
          <p:cNvSpPr>
            <a:spLocks noGrp="1"/>
          </p:cNvSpPr>
          <p:nvPr>
            <p:ph type="title"/>
          </p:nvPr>
        </p:nvSpPr>
        <p:spPr/>
        <p:txBody>
          <a:bodyPr/>
          <a:lstStyle/>
          <a:p>
            <a:r>
              <a:rPr lang="it-IT" dirty="0"/>
              <a:t>PARTS</a:t>
            </a:r>
          </a:p>
        </p:txBody>
      </p:sp>
      <p:sp>
        <p:nvSpPr>
          <p:cNvPr id="3" name="Segnaposto contenuto 2">
            <a:extLst>
              <a:ext uri="{FF2B5EF4-FFF2-40B4-BE49-F238E27FC236}">
                <a16:creationId xmlns:a16="http://schemas.microsoft.com/office/drawing/2014/main" id="{54BEF078-E6F5-41DA-BDA4-5B3515120D83}"/>
              </a:ext>
            </a:extLst>
          </p:cNvPr>
          <p:cNvSpPr>
            <a:spLocks noGrp="1"/>
          </p:cNvSpPr>
          <p:nvPr>
            <p:ph idx="1"/>
          </p:nvPr>
        </p:nvSpPr>
        <p:spPr/>
        <p:txBody>
          <a:bodyPr/>
          <a:lstStyle/>
          <a:p>
            <a:r>
              <a:rPr lang="en-US" dirty="0"/>
              <a:t>official hearings are printed by the Government Printing Office (GPO),</a:t>
            </a:r>
          </a:p>
          <a:p>
            <a:r>
              <a:rPr lang="en-US" dirty="0"/>
              <a:t> usually include: </a:t>
            </a:r>
          </a:p>
          <a:p>
            <a:pPr marL="342900" indent="-342900">
              <a:buAutoNum type="arabicParenR"/>
            </a:pPr>
            <a:r>
              <a:rPr lang="en-US" dirty="0"/>
              <a:t>1) written and oral statements of witnesses</a:t>
            </a:r>
          </a:p>
          <a:p>
            <a:pPr marL="342900" indent="-342900">
              <a:buAutoNum type="arabicParenR"/>
            </a:pPr>
            <a:r>
              <a:rPr lang="en-US" dirty="0"/>
              <a:t>2) transcripts of the verbal question-and-answer session between committee members and witnesses</a:t>
            </a:r>
          </a:p>
          <a:p>
            <a:pPr marL="342900" indent="-342900">
              <a:buAutoNum type="arabicParenR"/>
            </a:pPr>
            <a:r>
              <a:rPr lang="en-US" dirty="0"/>
              <a:t>3) reports, exhibits and other materials submitted for the record by witnesses</a:t>
            </a:r>
          </a:p>
          <a:p>
            <a:pPr marL="342900" indent="-342900">
              <a:buAutoNum type="arabicParenR"/>
            </a:pPr>
            <a:r>
              <a:rPr lang="en-US" dirty="0"/>
              <a:t>4)correspondence and other materials submitted by interested </a:t>
            </a:r>
            <a:r>
              <a:rPr lang="en-US" dirty="0" err="1"/>
              <a:t>partie</a:t>
            </a:r>
            <a:endParaRPr lang="it-IT" dirty="0"/>
          </a:p>
        </p:txBody>
      </p:sp>
    </p:spTree>
    <p:extLst>
      <p:ext uri="{BB962C8B-B14F-4D97-AF65-F5344CB8AC3E}">
        <p14:creationId xmlns:p14="http://schemas.microsoft.com/office/powerpoint/2010/main" val="182018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6100FE-E37B-4AE8-BA27-BD0579F37A8F}"/>
              </a:ext>
            </a:extLst>
          </p:cNvPr>
          <p:cNvSpPr>
            <a:spLocks noGrp="1"/>
          </p:cNvSpPr>
          <p:nvPr>
            <p:ph type="title"/>
          </p:nvPr>
        </p:nvSpPr>
        <p:spPr/>
        <p:txBody>
          <a:bodyPr/>
          <a:lstStyle/>
          <a:p>
            <a:r>
              <a:rPr lang="it-IT" dirty="0"/>
              <a:t>rules</a:t>
            </a:r>
          </a:p>
        </p:txBody>
      </p:sp>
      <p:sp>
        <p:nvSpPr>
          <p:cNvPr id="3" name="Segnaposto contenuto 2">
            <a:extLst>
              <a:ext uri="{FF2B5EF4-FFF2-40B4-BE49-F238E27FC236}">
                <a16:creationId xmlns:a16="http://schemas.microsoft.com/office/drawing/2014/main" id="{9DFA4C07-4149-479A-8FE2-0D46E7F526CE}"/>
              </a:ext>
            </a:extLst>
          </p:cNvPr>
          <p:cNvSpPr>
            <a:spLocks noGrp="1"/>
          </p:cNvSpPr>
          <p:nvPr>
            <p:ph idx="1"/>
          </p:nvPr>
        </p:nvSpPr>
        <p:spPr/>
        <p:txBody>
          <a:bodyPr>
            <a:normAutofit/>
          </a:bodyPr>
          <a:lstStyle/>
          <a:p>
            <a:r>
              <a:rPr lang="en-US" sz="2400" dirty="0"/>
              <a:t>House and Senate Rules (cf. Sachs 2004; </a:t>
            </a:r>
            <a:r>
              <a:rPr lang="en-US" sz="2400" dirty="0" err="1"/>
              <a:t>Carr</a:t>
            </a:r>
            <a:r>
              <a:rPr lang="en-US" sz="2400" dirty="0"/>
              <a:t> 2006) require a witness to file with the committee an advance copy of the written testimony and then to limit oral remarks to a brief summary of his or her statement. </a:t>
            </a:r>
          </a:p>
          <a:p>
            <a:r>
              <a:rPr lang="en-US" sz="2400" dirty="0"/>
              <a:t>The individual rules of committees often state how far in advance of the hearing the testimony should be filed, usually between 24 and 72 hours.</a:t>
            </a:r>
          </a:p>
        </p:txBody>
      </p:sp>
    </p:spTree>
    <p:extLst>
      <p:ext uri="{BB962C8B-B14F-4D97-AF65-F5344CB8AC3E}">
        <p14:creationId xmlns:p14="http://schemas.microsoft.com/office/powerpoint/2010/main" val="873038039"/>
      </p:ext>
    </p:extLst>
  </p:cSld>
  <p:clrMapOvr>
    <a:masterClrMapping/>
  </p:clrMapOvr>
</p:sld>
</file>

<file path=ppt/theme/theme1.xml><?xml version="1.0" encoding="utf-8"?>
<a:theme xmlns:a="http://schemas.openxmlformats.org/drawingml/2006/main" name="Pacco">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TM10001115[[fn=Compatto]]</Template>
  <TotalTime>58</TotalTime>
  <Words>1527</Words>
  <Application>Microsoft Office PowerPoint</Application>
  <PresentationFormat>Widescreen</PresentationFormat>
  <Paragraphs>82</Paragraphs>
  <Slides>22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22</vt:i4>
      </vt:variant>
    </vt:vector>
  </HeadingPairs>
  <TitlesOfParts>
    <vt:vector size="25" baseType="lpstr">
      <vt:lpstr>Arial</vt:lpstr>
      <vt:lpstr>Gill Sans MT</vt:lpstr>
      <vt:lpstr>Pacco</vt:lpstr>
      <vt:lpstr>Congressional hearings</vt:lpstr>
      <vt:lpstr>Political discourse</vt:lpstr>
      <vt:lpstr>CONGRESSIONAL HEARING</vt:lpstr>
      <vt:lpstr>CONGRESSIONAL HEARING</vt:lpstr>
      <vt:lpstr>TYPES OF HEARINGS</vt:lpstr>
      <vt:lpstr>CH as a genre</vt:lpstr>
      <vt:lpstr>CH as a genre</vt:lpstr>
      <vt:lpstr>PARTS</vt:lpstr>
      <vt:lpstr>rules</vt:lpstr>
      <vt:lpstr>rules</vt:lpstr>
      <vt:lpstr>RULES</vt:lpstr>
      <vt:lpstr>rules</vt:lpstr>
      <vt:lpstr>Extensive preparation</vt:lpstr>
      <vt:lpstr>stages</vt:lpstr>
      <vt:lpstr>STAGES</vt:lpstr>
      <vt:lpstr>Documents retrieval</vt:lpstr>
      <vt:lpstr>Political discourse</vt:lpstr>
      <vt:lpstr>Political discourse</vt:lpstr>
      <vt:lpstr>genres</vt:lpstr>
      <vt:lpstr>Political scenario</vt:lpstr>
      <vt:lpstr>Political scenario</vt:lpstr>
      <vt:lpstr>Clinton: a 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Congressional hearings</dc:title>
  <dc:creator>cinzia giglioni</dc:creator>
  <cp:lastModifiedBy>cinzia giglioni</cp:lastModifiedBy>
  <cp:revision>7</cp:revision>
  <dcterms:created xsi:type="dcterms:W3CDTF">2019-05-09T08:11:35Z</dcterms:created>
  <dcterms:modified xsi:type="dcterms:W3CDTF">2019-05-09T15:37:32Z</dcterms:modified>
</cp:coreProperties>
</file>